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CA1B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3794" y="614552"/>
            <a:ext cx="634441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3493"/>
            <a:ext cx="10358120" cy="3398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CA1B4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2217" y="2828171"/>
            <a:ext cx="1520190" cy="2602865"/>
          </a:xfrm>
          <a:custGeom>
            <a:avLst/>
            <a:gdLst/>
            <a:ahLst/>
            <a:cxnLst/>
            <a:rect l="l" t="t" r="r" b="b"/>
            <a:pathLst>
              <a:path w="1520189" h="2602865">
                <a:moveTo>
                  <a:pt x="0" y="1427598"/>
                </a:moveTo>
                <a:lnTo>
                  <a:pt x="0" y="2373113"/>
                </a:lnTo>
                <a:lnTo>
                  <a:pt x="343" y="2384462"/>
                </a:lnTo>
                <a:lnTo>
                  <a:pt x="2746" y="2394274"/>
                </a:lnTo>
                <a:lnTo>
                  <a:pt x="9269" y="2403063"/>
                </a:lnTo>
                <a:lnTo>
                  <a:pt x="21970" y="2411340"/>
                </a:lnTo>
                <a:lnTo>
                  <a:pt x="300989" y="2542531"/>
                </a:lnTo>
                <a:lnTo>
                  <a:pt x="330606" y="2558063"/>
                </a:lnTo>
                <a:lnTo>
                  <a:pt x="391840" y="2587126"/>
                </a:lnTo>
                <a:lnTo>
                  <a:pt x="421385" y="2602729"/>
                </a:lnTo>
                <a:lnTo>
                  <a:pt x="424628" y="2592160"/>
                </a:lnTo>
                <a:lnTo>
                  <a:pt x="426846" y="2584187"/>
                </a:lnTo>
                <a:lnTo>
                  <a:pt x="429065" y="2577261"/>
                </a:lnTo>
                <a:lnTo>
                  <a:pt x="432307" y="2569836"/>
                </a:lnTo>
                <a:lnTo>
                  <a:pt x="440553" y="2520677"/>
                </a:lnTo>
                <a:lnTo>
                  <a:pt x="456993" y="2422310"/>
                </a:lnTo>
                <a:lnTo>
                  <a:pt x="481583" y="2274688"/>
                </a:lnTo>
                <a:lnTo>
                  <a:pt x="490859" y="2226137"/>
                </a:lnTo>
                <a:lnTo>
                  <a:pt x="499366" y="2178617"/>
                </a:lnTo>
                <a:lnTo>
                  <a:pt x="507616" y="2131877"/>
                </a:lnTo>
                <a:lnTo>
                  <a:pt x="516123" y="2085667"/>
                </a:lnTo>
                <a:lnTo>
                  <a:pt x="525398" y="2039738"/>
                </a:lnTo>
                <a:lnTo>
                  <a:pt x="532521" y="1993803"/>
                </a:lnTo>
                <a:lnTo>
                  <a:pt x="540435" y="1947885"/>
                </a:lnTo>
                <a:lnTo>
                  <a:pt x="548624" y="1901974"/>
                </a:lnTo>
                <a:lnTo>
                  <a:pt x="556569" y="1856057"/>
                </a:lnTo>
                <a:lnTo>
                  <a:pt x="565715" y="1797493"/>
                </a:lnTo>
                <a:lnTo>
                  <a:pt x="571261" y="1791008"/>
                </a:lnTo>
                <a:lnTo>
                  <a:pt x="579880" y="1788619"/>
                </a:lnTo>
                <a:lnTo>
                  <a:pt x="591057" y="1788278"/>
                </a:lnTo>
                <a:lnTo>
                  <a:pt x="1201895" y="1788278"/>
                </a:lnTo>
                <a:lnTo>
                  <a:pt x="1231806" y="1765115"/>
                </a:lnTo>
                <a:lnTo>
                  <a:pt x="1254843" y="1727524"/>
                </a:lnTo>
                <a:lnTo>
                  <a:pt x="1265279" y="1683362"/>
                </a:lnTo>
                <a:lnTo>
                  <a:pt x="1264158" y="1635243"/>
                </a:lnTo>
                <a:lnTo>
                  <a:pt x="1253984" y="1587013"/>
                </a:lnTo>
                <a:lnTo>
                  <a:pt x="1240202" y="1540295"/>
                </a:lnTo>
                <a:lnTo>
                  <a:pt x="1223349" y="1494600"/>
                </a:lnTo>
                <a:lnTo>
                  <a:pt x="1214657" y="1474356"/>
                </a:lnTo>
                <a:lnTo>
                  <a:pt x="183044" y="1474356"/>
                </a:lnTo>
                <a:lnTo>
                  <a:pt x="135210" y="1467958"/>
                </a:lnTo>
                <a:lnTo>
                  <a:pt x="87630" y="1454903"/>
                </a:lnTo>
                <a:lnTo>
                  <a:pt x="66990" y="1446797"/>
                </a:lnTo>
                <a:lnTo>
                  <a:pt x="45862" y="1439203"/>
                </a:lnTo>
                <a:lnTo>
                  <a:pt x="23711" y="1432632"/>
                </a:lnTo>
                <a:lnTo>
                  <a:pt x="0" y="1427598"/>
                </a:lnTo>
                <a:close/>
              </a:path>
              <a:path w="1520189" h="2602865">
                <a:moveTo>
                  <a:pt x="1201895" y="1788278"/>
                </a:moveTo>
                <a:lnTo>
                  <a:pt x="591057" y="1788278"/>
                </a:lnTo>
                <a:lnTo>
                  <a:pt x="648410" y="1797237"/>
                </a:lnTo>
                <a:lnTo>
                  <a:pt x="705262" y="1806709"/>
                </a:lnTo>
                <a:lnTo>
                  <a:pt x="761114" y="1815156"/>
                </a:lnTo>
                <a:lnTo>
                  <a:pt x="815467" y="1821044"/>
                </a:lnTo>
                <a:lnTo>
                  <a:pt x="870150" y="1823269"/>
                </a:lnTo>
                <a:lnTo>
                  <a:pt x="924851" y="1824280"/>
                </a:lnTo>
                <a:lnTo>
                  <a:pt x="979566" y="1823774"/>
                </a:lnTo>
                <a:lnTo>
                  <a:pt x="1034292" y="1821448"/>
                </a:lnTo>
                <a:lnTo>
                  <a:pt x="1089025" y="1816999"/>
                </a:lnTo>
                <a:lnTo>
                  <a:pt x="1143761" y="1810122"/>
                </a:lnTo>
                <a:lnTo>
                  <a:pt x="1195126" y="1793520"/>
                </a:lnTo>
                <a:lnTo>
                  <a:pt x="1201895" y="1788278"/>
                </a:lnTo>
                <a:close/>
              </a:path>
              <a:path w="1520189" h="2602865">
                <a:moveTo>
                  <a:pt x="1257308" y="940105"/>
                </a:moveTo>
                <a:lnTo>
                  <a:pt x="218843" y="940105"/>
                </a:lnTo>
                <a:lnTo>
                  <a:pt x="263982" y="945391"/>
                </a:lnTo>
                <a:lnTo>
                  <a:pt x="308168" y="957937"/>
                </a:lnTo>
                <a:lnTo>
                  <a:pt x="351501" y="978221"/>
                </a:lnTo>
                <a:lnTo>
                  <a:pt x="394081" y="1006720"/>
                </a:lnTo>
                <a:lnTo>
                  <a:pt x="429087" y="1038367"/>
                </a:lnTo>
                <a:lnTo>
                  <a:pt x="457242" y="1074373"/>
                </a:lnTo>
                <a:lnTo>
                  <a:pt x="478191" y="1113848"/>
                </a:lnTo>
                <a:lnTo>
                  <a:pt x="491563" y="1155861"/>
                </a:lnTo>
                <a:lnTo>
                  <a:pt x="497009" y="1199543"/>
                </a:lnTo>
                <a:lnTo>
                  <a:pt x="494166" y="1243984"/>
                </a:lnTo>
                <a:lnTo>
                  <a:pt x="482674" y="1288284"/>
                </a:lnTo>
                <a:lnTo>
                  <a:pt x="462175" y="1331543"/>
                </a:lnTo>
                <a:lnTo>
                  <a:pt x="432307" y="1372861"/>
                </a:lnTo>
                <a:lnTo>
                  <a:pt x="399104" y="1406437"/>
                </a:lnTo>
                <a:lnTo>
                  <a:pt x="361539" y="1433347"/>
                </a:lnTo>
                <a:lnTo>
                  <a:pt x="320381" y="1453592"/>
                </a:lnTo>
                <a:lnTo>
                  <a:pt x="276399" y="1467174"/>
                </a:lnTo>
                <a:lnTo>
                  <a:pt x="230364" y="1474095"/>
                </a:lnTo>
                <a:lnTo>
                  <a:pt x="183044" y="1474356"/>
                </a:lnTo>
                <a:lnTo>
                  <a:pt x="1214657" y="1474356"/>
                </a:lnTo>
                <a:lnTo>
                  <a:pt x="1203959" y="1449442"/>
                </a:lnTo>
                <a:lnTo>
                  <a:pt x="1200888" y="1444408"/>
                </a:lnTo>
                <a:lnTo>
                  <a:pt x="1199864" y="1437837"/>
                </a:lnTo>
                <a:lnTo>
                  <a:pt x="1200888" y="1430243"/>
                </a:lnTo>
                <a:lnTo>
                  <a:pt x="1203959" y="1422137"/>
                </a:lnTo>
                <a:lnTo>
                  <a:pt x="1216249" y="1381959"/>
                </a:lnTo>
                <a:lnTo>
                  <a:pt x="1240875" y="1303747"/>
                </a:lnTo>
                <a:lnTo>
                  <a:pt x="1253235" y="1263641"/>
                </a:lnTo>
                <a:lnTo>
                  <a:pt x="1253063" y="1257839"/>
                </a:lnTo>
                <a:lnTo>
                  <a:pt x="1251854" y="1249988"/>
                </a:lnTo>
                <a:lnTo>
                  <a:pt x="1248574" y="1242138"/>
                </a:lnTo>
                <a:lnTo>
                  <a:pt x="1242186" y="1236336"/>
                </a:lnTo>
                <a:lnTo>
                  <a:pt x="1228105" y="1216722"/>
                </a:lnTo>
                <a:lnTo>
                  <a:pt x="1211453" y="1198680"/>
                </a:lnTo>
                <a:lnTo>
                  <a:pt x="1176528" y="1165216"/>
                </a:lnTo>
                <a:lnTo>
                  <a:pt x="1167312" y="1154635"/>
                </a:lnTo>
                <a:lnTo>
                  <a:pt x="1164240" y="1146102"/>
                </a:lnTo>
                <a:lnTo>
                  <a:pt x="1167312" y="1137570"/>
                </a:lnTo>
                <a:lnTo>
                  <a:pt x="1176528" y="1126989"/>
                </a:lnTo>
                <a:lnTo>
                  <a:pt x="1192911" y="1113837"/>
                </a:lnTo>
                <a:lnTo>
                  <a:pt x="1208722" y="1099684"/>
                </a:lnTo>
                <a:lnTo>
                  <a:pt x="1236725" y="1072379"/>
                </a:lnTo>
                <a:lnTo>
                  <a:pt x="1253235" y="1028564"/>
                </a:lnTo>
                <a:lnTo>
                  <a:pt x="1256307" y="983576"/>
                </a:lnTo>
                <a:lnTo>
                  <a:pt x="1257308" y="940105"/>
                </a:lnTo>
                <a:close/>
              </a:path>
              <a:path w="1520189" h="2602865">
                <a:moveTo>
                  <a:pt x="1411858" y="498466"/>
                </a:moveTo>
                <a:lnTo>
                  <a:pt x="5587" y="498466"/>
                </a:lnTo>
                <a:lnTo>
                  <a:pt x="5587" y="990337"/>
                </a:lnTo>
                <a:lnTo>
                  <a:pt x="22826" y="982999"/>
                </a:lnTo>
                <a:lnTo>
                  <a:pt x="59398" y="970370"/>
                </a:lnTo>
                <a:lnTo>
                  <a:pt x="76707" y="963032"/>
                </a:lnTo>
                <a:lnTo>
                  <a:pt x="125306" y="949403"/>
                </a:lnTo>
                <a:lnTo>
                  <a:pt x="172651" y="941602"/>
                </a:lnTo>
                <a:lnTo>
                  <a:pt x="218843" y="940105"/>
                </a:lnTo>
                <a:lnTo>
                  <a:pt x="1257308" y="940105"/>
                </a:lnTo>
                <a:lnTo>
                  <a:pt x="1257331" y="939077"/>
                </a:lnTo>
                <a:lnTo>
                  <a:pt x="1256307" y="895601"/>
                </a:lnTo>
                <a:lnTo>
                  <a:pt x="1253235" y="853685"/>
                </a:lnTo>
                <a:lnTo>
                  <a:pt x="1254515" y="839435"/>
                </a:lnTo>
                <a:lnTo>
                  <a:pt x="1259379" y="829793"/>
                </a:lnTo>
                <a:lnTo>
                  <a:pt x="1269363" y="825271"/>
                </a:lnTo>
                <a:lnTo>
                  <a:pt x="1359403" y="825271"/>
                </a:lnTo>
                <a:lnTo>
                  <a:pt x="1384490" y="822967"/>
                </a:lnTo>
                <a:lnTo>
                  <a:pt x="1433734" y="813325"/>
                </a:lnTo>
                <a:lnTo>
                  <a:pt x="1482979" y="799075"/>
                </a:lnTo>
                <a:lnTo>
                  <a:pt x="1512286" y="772911"/>
                </a:lnTo>
                <a:lnTo>
                  <a:pt x="1519967" y="725224"/>
                </a:lnTo>
                <a:lnTo>
                  <a:pt x="1518943" y="706964"/>
                </a:lnTo>
                <a:lnTo>
                  <a:pt x="1515871" y="689728"/>
                </a:lnTo>
                <a:lnTo>
                  <a:pt x="1498615" y="647897"/>
                </a:lnTo>
                <a:lnTo>
                  <a:pt x="1462008" y="562141"/>
                </a:lnTo>
                <a:lnTo>
                  <a:pt x="1444752" y="520310"/>
                </a:lnTo>
                <a:lnTo>
                  <a:pt x="1439612" y="509985"/>
                </a:lnTo>
                <a:lnTo>
                  <a:pt x="1432401" y="503244"/>
                </a:lnTo>
                <a:lnTo>
                  <a:pt x="1423142" y="499575"/>
                </a:lnTo>
                <a:lnTo>
                  <a:pt x="1411858" y="498466"/>
                </a:lnTo>
                <a:close/>
              </a:path>
              <a:path w="1520189" h="2602865">
                <a:moveTo>
                  <a:pt x="1359403" y="825271"/>
                </a:moveTo>
                <a:lnTo>
                  <a:pt x="1269363" y="825271"/>
                </a:lnTo>
                <a:lnTo>
                  <a:pt x="1286002" y="826380"/>
                </a:lnTo>
                <a:lnTo>
                  <a:pt x="1335246" y="827489"/>
                </a:lnTo>
                <a:lnTo>
                  <a:pt x="1359403" y="825271"/>
                </a:lnTo>
                <a:close/>
              </a:path>
              <a:path w="1520189" h="2602865">
                <a:moveTo>
                  <a:pt x="684739" y="0"/>
                </a:moveTo>
                <a:lnTo>
                  <a:pt x="641441" y="10073"/>
                </a:lnTo>
                <a:lnTo>
                  <a:pt x="603814" y="29601"/>
                </a:lnTo>
                <a:lnTo>
                  <a:pt x="572264" y="56827"/>
                </a:lnTo>
                <a:lnTo>
                  <a:pt x="547198" y="89996"/>
                </a:lnTo>
                <a:lnTo>
                  <a:pt x="529025" y="127353"/>
                </a:lnTo>
                <a:lnTo>
                  <a:pt x="518152" y="167144"/>
                </a:lnTo>
                <a:lnTo>
                  <a:pt x="514987" y="207613"/>
                </a:lnTo>
                <a:lnTo>
                  <a:pt x="519937" y="247006"/>
                </a:lnTo>
                <a:lnTo>
                  <a:pt x="529923" y="288837"/>
                </a:lnTo>
                <a:lnTo>
                  <a:pt x="542480" y="331715"/>
                </a:lnTo>
                <a:lnTo>
                  <a:pt x="556085" y="374593"/>
                </a:lnTo>
                <a:lnTo>
                  <a:pt x="569213" y="416424"/>
                </a:lnTo>
                <a:lnTo>
                  <a:pt x="574163" y="436923"/>
                </a:lnTo>
                <a:lnTo>
                  <a:pt x="586108" y="477967"/>
                </a:lnTo>
                <a:lnTo>
                  <a:pt x="591057" y="498466"/>
                </a:lnTo>
                <a:lnTo>
                  <a:pt x="826388" y="498466"/>
                </a:lnTo>
                <a:lnTo>
                  <a:pt x="826388" y="482083"/>
                </a:lnTo>
                <a:lnTo>
                  <a:pt x="841835" y="437810"/>
                </a:lnTo>
                <a:lnTo>
                  <a:pt x="855757" y="394596"/>
                </a:lnTo>
                <a:lnTo>
                  <a:pt x="868680" y="351406"/>
                </a:lnTo>
                <a:lnTo>
                  <a:pt x="881125" y="307204"/>
                </a:lnTo>
                <a:lnTo>
                  <a:pt x="892133" y="270269"/>
                </a:lnTo>
                <a:lnTo>
                  <a:pt x="899556" y="233369"/>
                </a:lnTo>
                <a:lnTo>
                  <a:pt x="901860" y="196494"/>
                </a:lnTo>
                <a:lnTo>
                  <a:pt x="897508" y="159630"/>
                </a:lnTo>
                <a:lnTo>
                  <a:pt x="877248" y="107972"/>
                </a:lnTo>
                <a:lnTo>
                  <a:pt x="849911" y="65252"/>
                </a:lnTo>
                <a:lnTo>
                  <a:pt x="816282" y="32510"/>
                </a:lnTo>
                <a:lnTo>
                  <a:pt x="777149" y="10790"/>
                </a:lnTo>
                <a:lnTo>
                  <a:pt x="733297" y="1134"/>
                </a:lnTo>
                <a:lnTo>
                  <a:pt x="684739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308020" y="1599057"/>
            <a:ext cx="2835275" cy="3592829"/>
            <a:chOff x="1308020" y="1599057"/>
            <a:chExt cx="2835275" cy="3592829"/>
          </a:xfrm>
        </p:grpSpPr>
        <p:sp>
          <p:nvSpPr>
            <p:cNvPr id="4" name="object 4"/>
            <p:cNvSpPr/>
            <p:nvPr/>
          </p:nvSpPr>
          <p:spPr>
            <a:xfrm>
              <a:off x="1308020" y="1599057"/>
              <a:ext cx="1373505" cy="2157730"/>
            </a:xfrm>
            <a:custGeom>
              <a:avLst/>
              <a:gdLst/>
              <a:ahLst/>
              <a:cxnLst/>
              <a:rect l="l" t="t" r="r" b="b"/>
              <a:pathLst>
                <a:path w="1373505" h="2157729">
                  <a:moveTo>
                    <a:pt x="1351613" y="0"/>
                  </a:moveTo>
                  <a:lnTo>
                    <a:pt x="1331059" y="853"/>
                  </a:lnTo>
                  <a:lnTo>
                    <a:pt x="1289999" y="4607"/>
                  </a:lnTo>
                  <a:lnTo>
                    <a:pt x="1269444" y="5460"/>
                  </a:lnTo>
                  <a:lnTo>
                    <a:pt x="1220180" y="8167"/>
                  </a:lnTo>
                  <a:lnTo>
                    <a:pt x="1170904" y="11733"/>
                  </a:lnTo>
                  <a:lnTo>
                    <a:pt x="1121621" y="16351"/>
                  </a:lnTo>
                  <a:lnTo>
                    <a:pt x="1072336" y="22210"/>
                  </a:lnTo>
                  <a:lnTo>
                    <a:pt x="1023053" y="29502"/>
                  </a:lnTo>
                  <a:lnTo>
                    <a:pt x="973777" y="38418"/>
                  </a:lnTo>
                  <a:lnTo>
                    <a:pt x="877627" y="59498"/>
                  </a:lnTo>
                  <a:lnTo>
                    <a:pt x="830932" y="71760"/>
                  </a:lnTo>
                  <a:lnTo>
                    <a:pt x="784620" y="85841"/>
                  </a:lnTo>
                  <a:lnTo>
                    <a:pt x="738881" y="101649"/>
                  </a:lnTo>
                  <a:lnTo>
                    <a:pt x="693906" y="119089"/>
                  </a:lnTo>
                  <a:lnTo>
                    <a:pt x="649886" y="138069"/>
                  </a:lnTo>
                  <a:lnTo>
                    <a:pt x="562345" y="179988"/>
                  </a:lnTo>
                  <a:lnTo>
                    <a:pt x="518775" y="203463"/>
                  </a:lnTo>
                  <a:lnTo>
                    <a:pt x="476367" y="228859"/>
                  </a:lnTo>
                  <a:lnTo>
                    <a:pt x="435181" y="256111"/>
                  </a:lnTo>
                  <a:lnTo>
                    <a:pt x="395282" y="285154"/>
                  </a:lnTo>
                  <a:lnTo>
                    <a:pt x="356731" y="315926"/>
                  </a:lnTo>
                  <a:lnTo>
                    <a:pt x="319591" y="348361"/>
                  </a:lnTo>
                  <a:lnTo>
                    <a:pt x="283924" y="382396"/>
                  </a:lnTo>
                  <a:lnTo>
                    <a:pt x="248135" y="422248"/>
                  </a:lnTo>
                  <a:lnTo>
                    <a:pt x="215180" y="463099"/>
                  </a:lnTo>
                  <a:lnTo>
                    <a:pt x="184971" y="504930"/>
                  </a:lnTo>
                  <a:lnTo>
                    <a:pt x="157421" y="547723"/>
                  </a:lnTo>
                  <a:lnTo>
                    <a:pt x="132442" y="591457"/>
                  </a:lnTo>
                  <a:lnTo>
                    <a:pt x="109945" y="636114"/>
                  </a:lnTo>
                  <a:lnTo>
                    <a:pt x="89842" y="681674"/>
                  </a:lnTo>
                  <a:lnTo>
                    <a:pt x="72046" y="728117"/>
                  </a:lnTo>
                  <a:lnTo>
                    <a:pt x="56467" y="775424"/>
                  </a:lnTo>
                  <a:lnTo>
                    <a:pt x="43020" y="823576"/>
                  </a:lnTo>
                  <a:lnTo>
                    <a:pt x="31614" y="872553"/>
                  </a:lnTo>
                  <a:lnTo>
                    <a:pt x="22162" y="922335"/>
                  </a:lnTo>
                  <a:lnTo>
                    <a:pt x="14577" y="972905"/>
                  </a:lnTo>
                  <a:lnTo>
                    <a:pt x="8769" y="1024241"/>
                  </a:lnTo>
                  <a:lnTo>
                    <a:pt x="4651" y="1076325"/>
                  </a:lnTo>
                  <a:lnTo>
                    <a:pt x="884" y="1128609"/>
                  </a:lnTo>
                  <a:lnTo>
                    <a:pt x="0" y="1181504"/>
                  </a:lnTo>
                  <a:lnTo>
                    <a:pt x="1238" y="1234709"/>
                  </a:lnTo>
                  <a:lnTo>
                    <a:pt x="3842" y="1287925"/>
                  </a:lnTo>
                  <a:lnTo>
                    <a:pt x="10112" y="1393189"/>
                  </a:lnTo>
                  <a:lnTo>
                    <a:pt x="15150" y="1439063"/>
                  </a:lnTo>
                  <a:lnTo>
                    <a:pt x="22827" y="1484942"/>
                  </a:lnTo>
                  <a:lnTo>
                    <a:pt x="40808" y="1576744"/>
                  </a:lnTo>
                  <a:lnTo>
                    <a:pt x="48466" y="1622678"/>
                  </a:lnTo>
                  <a:lnTo>
                    <a:pt x="53759" y="1636160"/>
                  </a:lnTo>
                  <a:lnTo>
                    <a:pt x="62135" y="1644522"/>
                  </a:lnTo>
                  <a:lnTo>
                    <a:pt x="74630" y="1648789"/>
                  </a:lnTo>
                  <a:lnTo>
                    <a:pt x="92281" y="1649983"/>
                  </a:lnTo>
                  <a:lnTo>
                    <a:pt x="530304" y="1649983"/>
                  </a:lnTo>
                  <a:lnTo>
                    <a:pt x="535765" y="1655444"/>
                  </a:lnTo>
                  <a:lnTo>
                    <a:pt x="541226" y="1666366"/>
                  </a:lnTo>
                  <a:lnTo>
                    <a:pt x="541226" y="1671827"/>
                  </a:lnTo>
                  <a:lnTo>
                    <a:pt x="527981" y="1717819"/>
                  </a:lnTo>
                  <a:lnTo>
                    <a:pt x="513175" y="1765347"/>
                  </a:lnTo>
                  <a:lnTo>
                    <a:pt x="497346" y="1813899"/>
                  </a:lnTo>
                  <a:lnTo>
                    <a:pt x="481028" y="1862963"/>
                  </a:lnTo>
                  <a:lnTo>
                    <a:pt x="469938" y="1916195"/>
                  </a:lnTo>
                  <a:lnTo>
                    <a:pt x="470122" y="1968880"/>
                  </a:lnTo>
                  <a:lnTo>
                    <a:pt x="482618" y="2020518"/>
                  </a:lnTo>
                  <a:lnTo>
                    <a:pt x="508460" y="2070607"/>
                  </a:lnTo>
                  <a:lnTo>
                    <a:pt x="541653" y="2112648"/>
                  </a:lnTo>
                  <a:lnTo>
                    <a:pt x="580881" y="2140807"/>
                  </a:lnTo>
                  <a:lnTo>
                    <a:pt x="624315" y="2155592"/>
                  </a:lnTo>
                  <a:lnTo>
                    <a:pt x="670126" y="2157508"/>
                  </a:lnTo>
                  <a:lnTo>
                    <a:pt x="716486" y="2147061"/>
                  </a:lnTo>
                  <a:lnTo>
                    <a:pt x="761390" y="2126236"/>
                  </a:lnTo>
                  <a:lnTo>
                    <a:pt x="797582" y="2097483"/>
                  </a:lnTo>
                  <a:lnTo>
                    <a:pt x="825061" y="2062233"/>
                  </a:lnTo>
                  <a:lnTo>
                    <a:pt x="843826" y="2021920"/>
                  </a:lnTo>
                  <a:lnTo>
                    <a:pt x="853872" y="1977977"/>
                  </a:lnTo>
                  <a:lnTo>
                    <a:pt x="855199" y="1931838"/>
                  </a:lnTo>
                  <a:lnTo>
                    <a:pt x="847804" y="1884933"/>
                  </a:lnTo>
                  <a:lnTo>
                    <a:pt x="834577" y="1832554"/>
                  </a:lnTo>
                  <a:lnTo>
                    <a:pt x="819801" y="1781746"/>
                  </a:lnTo>
                  <a:lnTo>
                    <a:pt x="803978" y="1731986"/>
                  </a:lnTo>
                  <a:lnTo>
                    <a:pt x="787606" y="1682750"/>
                  </a:lnTo>
                  <a:lnTo>
                    <a:pt x="781806" y="1663807"/>
                  </a:lnTo>
                  <a:lnTo>
                    <a:pt x="782161" y="1654079"/>
                  </a:lnTo>
                  <a:lnTo>
                    <a:pt x="790732" y="1650495"/>
                  </a:lnTo>
                  <a:lnTo>
                    <a:pt x="809577" y="1649983"/>
                  </a:lnTo>
                  <a:lnTo>
                    <a:pt x="1367996" y="1649983"/>
                  </a:lnTo>
                  <a:lnTo>
                    <a:pt x="1367996" y="1158239"/>
                  </a:lnTo>
                  <a:lnTo>
                    <a:pt x="1347496" y="1165578"/>
                  </a:lnTo>
                  <a:lnTo>
                    <a:pt x="1306399" y="1178206"/>
                  </a:lnTo>
                  <a:lnTo>
                    <a:pt x="1285827" y="1185544"/>
                  </a:lnTo>
                  <a:lnTo>
                    <a:pt x="1236020" y="1199088"/>
                  </a:lnTo>
                  <a:lnTo>
                    <a:pt x="1185402" y="1206078"/>
                  </a:lnTo>
                  <a:lnTo>
                    <a:pt x="1134503" y="1205204"/>
                  </a:lnTo>
                  <a:lnTo>
                    <a:pt x="1083855" y="1195156"/>
                  </a:lnTo>
                  <a:lnTo>
                    <a:pt x="1033986" y="1174622"/>
                  </a:lnTo>
                  <a:lnTo>
                    <a:pt x="991495" y="1150938"/>
                  </a:lnTo>
                  <a:lnTo>
                    <a:pt x="954703" y="1121358"/>
                  </a:lnTo>
                  <a:lnTo>
                    <a:pt x="924191" y="1086652"/>
                  </a:lnTo>
                  <a:lnTo>
                    <a:pt x="900541" y="1047591"/>
                  </a:lnTo>
                  <a:lnTo>
                    <a:pt x="884332" y="1004946"/>
                  </a:lnTo>
                  <a:lnTo>
                    <a:pt x="876145" y="959488"/>
                  </a:lnTo>
                  <a:lnTo>
                    <a:pt x="876561" y="911989"/>
                  </a:lnTo>
                  <a:lnTo>
                    <a:pt x="886158" y="863218"/>
                  </a:lnTo>
                  <a:lnTo>
                    <a:pt x="904414" y="821160"/>
                  </a:lnTo>
                  <a:lnTo>
                    <a:pt x="929047" y="783649"/>
                  </a:lnTo>
                  <a:lnTo>
                    <a:pt x="959201" y="750984"/>
                  </a:lnTo>
                  <a:lnTo>
                    <a:pt x="994021" y="723460"/>
                  </a:lnTo>
                  <a:lnTo>
                    <a:pt x="1032653" y="701373"/>
                  </a:lnTo>
                  <a:lnTo>
                    <a:pt x="1074241" y="685020"/>
                  </a:lnTo>
                  <a:lnTo>
                    <a:pt x="1117931" y="674698"/>
                  </a:lnTo>
                  <a:lnTo>
                    <a:pt x="1162868" y="670703"/>
                  </a:lnTo>
                  <a:lnTo>
                    <a:pt x="1208196" y="673331"/>
                  </a:lnTo>
                  <a:lnTo>
                    <a:pt x="1253061" y="682878"/>
                  </a:lnTo>
                  <a:lnTo>
                    <a:pt x="1281807" y="694247"/>
                  </a:lnTo>
                  <a:lnTo>
                    <a:pt x="1310529" y="704103"/>
                  </a:lnTo>
                  <a:lnTo>
                    <a:pt x="1339251" y="712936"/>
                  </a:lnTo>
                  <a:lnTo>
                    <a:pt x="1367996" y="721232"/>
                  </a:lnTo>
                  <a:lnTo>
                    <a:pt x="1370018" y="615397"/>
                  </a:lnTo>
                  <a:lnTo>
                    <a:pt x="1372007" y="465880"/>
                  </a:lnTo>
                  <a:lnTo>
                    <a:pt x="1373028" y="317331"/>
                  </a:lnTo>
                  <a:lnTo>
                    <a:pt x="1373457" y="21843"/>
                  </a:lnTo>
                  <a:lnTo>
                    <a:pt x="1371580" y="11519"/>
                  </a:lnTo>
                  <a:lnTo>
                    <a:pt x="1366631" y="4778"/>
                  </a:lnTo>
                  <a:lnTo>
                    <a:pt x="1359634" y="1109"/>
                  </a:lnTo>
                  <a:lnTo>
                    <a:pt x="1351613" y="0"/>
                  </a:lnTo>
                  <a:close/>
                </a:path>
              </a:pathLst>
            </a:custGeom>
            <a:solidFill>
              <a:srgbClr val="CA1B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54250" y="1604518"/>
              <a:ext cx="1889125" cy="1646555"/>
            </a:xfrm>
            <a:custGeom>
              <a:avLst/>
              <a:gdLst/>
              <a:ahLst/>
              <a:cxnLst/>
              <a:rect l="l" t="t" r="r" b="b"/>
              <a:pathLst>
                <a:path w="1889125" h="1646555">
                  <a:moveTo>
                    <a:pt x="517780" y="85"/>
                  </a:moveTo>
                  <a:lnTo>
                    <a:pt x="498220" y="0"/>
                  </a:lnTo>
                  <a:lnTo>
                    <a:pt x="498220" y="814959"/>
                  </a:lnTo>
                  <a:lnTo>
                    <a:pt x="490009" y="814105"/>
                  </a:lnTo>
                  <a:lnTo>
                    <a:pt x="473539" y="810351"/>
                  </a:lnTo>
                  <a:lnTo>
                    <a:pt x="465327" y="809498"/>
                  </a:lnTo>
                  <a:lnTo>
                    <a:pt x="425128" y="797210"/>
                  </a:lnTo>
                  <a:lnTo>
                    <a:pt x="346777" y="772636"/>
                  </a:lnTo>
                  <a:lnTo>
                    <a:pt x="306577" y="760349"/>
                  </a:lnTo>
                  <a:lnTo>
                    <a:pt x="258185" y="748147"/>
                  </a:lnTo>
                  <a:lnTo>
                    <a:pt x="210804" y="744648"/>
                  </a:lnTo>
                  <a:lnTo>
                    <a:pt x="163399" y="750365"/>
                  </a:lnTo>
                  <a:lnTo>
                    <a:pt x="114935" y="765810"/>
                  </a:lnTo>
                  <a:lnTo>
                    <a:pt x="77244" y="788236"/>
                  </a:lnTo>
                  <a:lnTo>
                    <a:pt x="44540" y="820647"/>
                  </a:lnTo>
                  <a:lnTo>
                    <a:pt x="19188" y="859892"/>
                  </a:lnTo>
                  <a:lnTo>
                    <a:pt x="3552" y="902819"/>
                  </a:lnTo>
                  <a:lnTo>
                    <a:pt x="0" y="946277"/>
                  </a:lnTo>
                  <a:lnTo>
                    <a:pt x="13059" y="994623"/>
                  </a:lnTo>
                  <a:lnTo>
                    <a:pt x="34920" y="1035656"/>
                  </a:lnTo>
                  <a:lnTo>
                    <a:pt x="64373" y="1069387"/>
                  </a:lnTo>
                  <a:lnTo>
                    <a:pt x="100207" y="1095826"/>
                  </a:lnTo>
                  <a:lnTo>
                    <a:pt x="141214" y="1114984"/>
                  </a:lnTo>
                  <a:lnTo>
                    <a:pt x="186181" y="1126871"/>
                  </a:lnTo>
                  <a:lnTo>
                    <a:pt x="237732" y="1128557"/>
                  </a:lnTo>
                  <a:lnTo>
                    <a:pt x="286734" y="1119981"/>
                  </a:lnTo>
                  <a:lnTo>
                    <a:pt x="334736" y="1105261"/>
                  </a:lnTo>
                  <a:lnTo>
                    <a:pt x="383286" y="1088517"/>
                  </a:lnTo>
                  <a:lnTo>
                    <a:pt x="411210" y="1080240"/>
                  </a:lnTo>
                  <a:lnTo>
                    <a:pt x="438657" y="1071451"/>
                  </a:lnTo>
                  <a:lnTo>
                    <a:pt x="467153" y="1061638"/>
                  </a:lnTo>
                  <a:lnTo>
                    <a:pt x="498220" y="1050290"/>
                  </a:lnTo>
                  <a:lnTo>
                    <a:pt x="498220" y="1646428"/>
                  </a:lnTo>
                  <a:lnTo>
                    <a:pt x="985393" y="1646428"/>
                  </a:lnTo>
                  <a:lnTo>
                    <a:pt x="984454" y="1634226"/>
                  </a:lnTo>
                  <a:lnTo>
                    <a:pt x="981979" y="1622536"/>
                  </a:lnTo>
                  <a:lnTo>
                    <a:pt x="978481" y="1611870"/>
                  </a:lnTo>
                  <a:lnTo>
                    <a:pt x="974470" y="1602740"/>
                  </a:lnTo>
                  <a:lnTo>
                    <a:pt x="974470" y="1591818"/>
                  </a:lnTo>
                  <a:lnTo>
                    <a:pt x="969010" y="1586230"/>
                  </a:lnTo>
                  <a:lnTo>
                    <a:pt x="952675" y="1537017"/>
                  </a:lnTo>
                  <a:lnTo>
                    <a:pt x="942429" y="1487805"/>
                  </a:lnTo>
                  <a:lnTo>
                    <a:pt x="938879" y="1438592"/>
                  </a:lnTo>
                  <a:lnTo>
                    <a:pt x="942631" y="1389380"/>
                  </a:lnTo>
                  <a:lnTo>
                    <a:pt x="954293" y="1340167"/>
                  </a:lnTo>
                  <a:lnTo>
                    <a:pt x="974470" y="1290955"/>
                  </a:lnTo>
                  <a:lnTo>
                    <a:pt x="1000695" y="1251939"/>
                  </a:lnTo>
                  <a:lnTo>
                    <a:pt x="1031110" y="1218619"/>
                  </a:lnTo>
                  <a:lnTo>
                    <a:pt x="1065026" y="1191264"/>
                  </a:lnTo>
                  <a:lnTo>
                    <a:pt x="1101753" y="1170147"/>
                  </a:lnTo>
                  <a:lnTo>
                    <a:pt x="1140601" y="1155540"/>
                  </a:lnTo>
                  <a:lnTo>
                    <a:pt x="1180880" y="1147715"/>
                  </a:lnTo>
                  <a:lnTo>
                    <a:pt x="1221901" y="1146943"/>
                  </a:lnTo>
                  <a:lnTo>
                    <a:pt x="1262973" y="1153498"/>
                  </a:lnTo>
                  <a:lnTo>
                    <a:pt x="1303407" y="1167650"/>
                  </a:lnTo>
                  <a:lnTo>
                    <a:pt x="1342513" y="1189671"/>
                  </a:lnTo>
                  <a:lnTo>
                    <a:pt x="1379601" y="1219835"/>
                  </a:lnTo>
                  <a:lnTo>
                    <a:pt x="1413407" y="1255792"/>
                  </a:lnTo>
                  <a:lnTo>
                    <a:pt x="1439759" y="1297196"/>
                  </a:lnTo>
                  <a:lnTo>
                    <a:pt x="1458554" y="1342809"/>
                  </a:lnTo>
                  <a:lnTo>
                    <a:pt x="1469694" y="1391389"/>
                  </a:lnTo>
                  <a:lnTo>
                    <a:pt x="1473079" y="1441698"/>
                  </a:lnTo>
                  <a:lnTo>
                    <a:pt x="1468608" y="1492495"/>
                  </a:lnTo>
                  <a:lnTo>
                    <a:pt x="1456182" y="1542542"/>
                  </a:lnTo>
                  <a:lnTo>
                    <a:pt x="1439799" y="1592437"/>
                  </a:lnTo>
                  <a:lnTo>
                    <a:pt x="1431607" y="1618676"/>
                  </a:lnTo>
                  <a:lnTo>
                    <a:pt x="1423415" y="1646428"/>
                  </a:lnTo>
                  <a:lnTo>
                    <a:pt x="1888616" y="1646428"/>
                  </a:lnTo>
                  <a:lnTo>
                    <a:pt x="1842691" y="1561441"/>
                  </a:lnTo>
                  <a:lnTo>
                    <a:pt x="1819698" y="1519619"/>
                  </a:lnTo>
                  <a:lnTo>
                    <a:pt x="1796693" y="1478601"/>
                  </a:lnTo>
                  <a:lnTo>
                    <a:pt x="1773682" y="1438656"/>
                  </a:lnTo>
                  <a:lnTo>
                    <a:pt x="1751220" y="1392483"/>
                  </a:lnTo>
                  <a:lnTo>
                    <a:pt x="1733343" y="1344263"/>
                  </a:lnTo>
                  <a:lnTo>
                    <a:pt x="1720586" y="1293995"/>
                  </a:lnTo>
                  <a:lnTo>
                    <a:pt x="1713484" y="1241679"/>
                  </a:lnTo>
                  <a:lnTo>
                    <a:pt x="1710272" y="1192052"/>
                  </a:lnTo>
                  <a:lnTo>
                    <a:pt x="1705995" y="1141805"/>
                  </a:lnTo>
                  <a:lnTo>
                    <a:pt x="1700498" y="1091247"/>
                  </a:lnTo>
                  <a:lnTo>
                    <a:pt x="1693624" y="1040689"/>
                  </a:lnTo>
                  <a:lnTo>
                    <a:pt x="1685220" y="990442"/>
                  </a:lnTo>
                  <a:lnTo>
                    <a:pt x="1675129" y="940816"/>
                  </a:lnTo>
                  <a:lnTo>
                    <a:pt x="1665019" y="893425"/>
                  </a:lnTo>
                  <a:lnTo>
                    <a:pt x="1652922" y="846170"/>
                  </a:lnTo>
                  <a:lnTo>
                    <a:pt x="1638883" y="799187"/>
                  </a:lnTo>
                  <a:lnTo>
                    <a:pt x="1622946" y="752612"/>
                  </a:lnTo>
                  <a:lnTo>
                    <a:pt x="1605158" y="706580"/>
                  </a:lnTo>
                  <a:lnTo>
                    <a:pt x="1585562" y="661227"/>
                  </a:lnTo>
                  <a:lnTo>
                    <a:pt x="1564203" y="616690"/>
                  </a:lnTo>
                  <a:lnTo>
                    <a:pt x="1541128" y="573104"/>
                  </a:lnTo>
                  <a:lnTo>
                    <a:pt x="1516379" y="530606"/>
                  </a:lnTo>
                  <a:lnTo>
                    <a:pt x="1487724" y="486121"/>
                  </a:lnTo>
                  <a:lnTo>
                    <a:pt x="1457333" y="443580"/>
                  </a:lnTo>
                  <a:lnTo>
                    <a:pt x="1425223" y="402982"/>
                  </a:lnTo>
                  <a:lnTo>
                    <a:pt x="1391408" y="364327"/>
                  </a:lnTo>
                  <a:lnTo>
                    <a:pt x="1355904" y="327616"/>
                  </a:lnTo>
                  <a:lnTo>
                    <a:pt x="1318724" y="292848"/>
                  </a:lnTo>
                  <a:lnTo>
                    <a:pt x="1279885" y="260023"/>
                  </a:lnTo>
                  <a:lnTo>
                    <a:pt x="1239400" y="229142"/>
                  </a:lnTo>
                  <a:lnTo>
                    <a:pt x="1197286" y="200204"/>
                  </a:lnTo>
                  <a:lnTo>
                    <a:pt x="1153556" y="173209"/>
                  </a:lnTo>
                  <a:lnTo>
                    <a:pt x="1108226" y="148158"/>
                  </a:lnTo>
                  <a:lnTo>
                    <a:pt x="1061310" y="125050"/>
                  </a:lnTo>
                  <a:lnTo>
                    <a:pt x="1012825" y="103886"/>
                  </a:lnTo>
                  <a:lnTo>
                    <a:pt x="965167" y="85049"/>
                  </a:lnTo>
                  <a:lnTo>
                    <a:pt x="917104" y="68497"/>
                  </a:lnTo>
                  <a:lnTo>
                    <a:pt x="868637" y="54097"/>
                  </a:lnTo>
                  <a:lnTo>
                    <a:pt x="819766" y="41716"/>
                  </a:lnTo>
                  <a:lnTo>
                    <a:pt x="770490" y="31223"/>
                  </a:lnTo>
                  <a:lnTo>
                    <a:pt x="720809" y="22483"/>
                  </a:lnTo>
                  <a:lnTo>
                    <a:pt x="670724" y="15365"/>
                  </a:lnTo>
                  <a:lnTo>
                    <a:pt x="620235" y="9735"/>
                  </a:lnTo>
                  <a:lnTo>
                    <a:pt x="569341" y="5461"/>
                  </a:lnTo>
                  <a:lnTo>
                    <a:pt x="552852" y="2303"/>
                  </a:lnTo>
                  <a:lnTo>
                    <a:pt x="535828" y="682"/>
                  </a:lnTo>
                  <a:lnTo>
                    <a:pt x="517780" y="85"/>
                  </a:lnTo>
                  <a:close/>
                </a:path>
              </a:pathLst>
            </a:custGeom>
            <a:solidFill>
              <a:srgbClr val="42AE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88872" y="3327146"/>
              <a:ext cx="1784350" cy="1864360"/>
            </a:xfrm>
            <a:custGeom>
              <a:avLst/>
              <a:gdLst/>
              <a:ahLst/>
              <a:cxnLst/>
              <a:rect l="l" t="t" r="r" b="b"/>
              <a:pathLst>
                <a:path w="1784350" h="1864360">
                  <a:moveTo>
                    <a:pt x="1286764" y="0"/>
                  </a:moveTo>
                  <a:lnTo>
                    <a:pt x="794004" y="0"/>
                  </a:lnTo>
                  <a:lnTo>
                    <a:pt x="810386" y="48529"/>
                  </a:lnTo>
                  <a:lnTo>
                    <a:pt x="818578" y="71526"/>
                  </a:lnTo>
                  <a:lnTo>
                    <a:pt x="826770" y="92963"/>
                  </a:lnTo>
                  <a:lnTo>
                    <a:pt x="839995" y="141720"/>
                  </a:lnTo>
                  <a:lnTo>
                    <a:pt x="846676" y="189563"/>
                  </a:lnTo>
                  <a:lnTo>
                    <a:pt x="846661" y="236489"/>
                  </a:lnTo>
                  <a:lnTo>
                    <a:pt x="839799" y="282495"/>
                  </a:lnTo>
                  <a:lnTo>
                    <a:pt x="825938" y="327575"/>
                  </a:lnTo>
                  <a:lnTo>
                    <a:pt x="804926" y="371728"/>
                  </a:lnTo>
                  <a:lnTo>
                    <a:pt x="779057" y="409660"/>
                  </a:lnTo>
                  <a:lnTo>
                    <a:pt x="748567" y="441362"/>
                  </a:lnTo>
                  <a:lnTo>
                    <a:pt x="714313" y="466758"/>
                  </a:lnTo>
                  <a:lnTo>
                    <a:pt x="677149" y="485774"/>
                  </a:lnTo>
                  <a:lnTo>
                    <a:pt x="637933" y="498335"/>
                  </a:lnTo>
                  <a:lnTo>
                    <a:pt x="597519" y="504364"/>
                  </a:lnTo>
                  <a:lnTo>
                    <a:pt x="556763" y="503787"/>
                  </a:lnTo>
                  <a:lnTo>
                    <a:pt x="516523" y="496527"/>
                  </a:lnTo>
                  <a:lnTo>
                    <a:pt x="477652" y="482510"/>
                  </a:lnTo>
                  <a:lnTo>
                    <a:pt x="441009" y="461660"/>
                  </a:lnTo>
                  <a:lnTo>
                    <a:pt x="407447" y="433902"/>
                  </a:lnTo>
                  <a:lnTo>
                    <a:pt x="377825" y="399160"/>
                  </a:lnTo>
                  <a:lnTo>
                    <a:pt x="349248" y="356644"/>
                  </a:lnTo>
                  <a:lnTo>
                    <a:pt x="329011" y="313459"/>
                  </a:lnTo>
                  <a:lnTo>
                    <a:pt x="316729" y="269605"/>
                  </a:lnTo>
                  <a:lnTo>
                    <a:pt x="312019" y="225082"/>
                  </a:lnTo>
                  <a:lnTo>
                    <a:pt x="314495" y="179891"/>
                  </a:lnTo>
                  <a:lnTo>
                    <a:pt x="323774" y="134031"/>
                  </a:lnTo>
                  <a:lnTo>
                    <a:pt x="339471" y="87502"/>
                  </a:lnTo>
                  <a:lnTo>
                    <a:pt x="346811" y="66919"/>
                  </a:lnTo>
                  <a:lnTo>
                    <a:pt x="353139" y="45799"/>
                  </a:lnTo>
                  <a:lnTo>
                    <a:pt x="359491" y="23655"/>
                  </a:lnTo>
                  <a:lnTo>
                    <a:pt x="366903" y="0"/>
                  </a:lnTo>
                  <a:lnTo>
                    <a:pt x="0" y="0"/>
                  </a:lnTo>
                  <a:lnTo>
                    <a:pt x="17256" y="49139"/>
                  </a:lnTo>
                  <a:lnTo>
                    <a:pt x="35559" y="97742"/>
                  </a:lnTo>
                  <a:lnTo>
                    <a:pt x="53863" y="145321"/>
                  </a:lnTo>
                  <a:lnTo>
                    <a:pt x="71119" y="191388"/>
                  </a:lnTo>
                  <a:lnTo>
                    <a:pt x="93651" y="238550"/>
                  </a:lnTo>
                  <a:lnTo>
                    <a:pt x="117388" y="285262"/>
                  </a:lnTo>
                  <a:lnTo>
                    <a:pt x="142334" y="331479"/>
                  </a:lnTo>
                  <a:lnTo>
                    <a:pt x="168490" y="377157"/>
                  </a:lnTo>
                  <a:lnTo>
                    <a:pt x="195858" y="422251"/>
                  </a:lnTo>
                  <a:lnTo>
                    <a:pt x="224441" y="466715"/>
                  </a:lnTo>
                  <a:lnTo>
                    <a:pt x="254241" y="510505"/>
                  </a:lnTo>
                  <a:lnTo>
                    <a:pt x="285260" y="553576"/>
                  </a:lnTo>
                  <a:lnTo>
                    <a:pt x="317500" y="595883"/>
                  </a:lnTo>
                  <a:lnTo>
                    <a:pt x="324826" y="605954"/>
                  </a:lnTo>
                  <a:lnTo>
                    <a:pt x="330581" y="619109"/>
                  </a:lnTo>
                  <a:lnTo>
                    <a:pt x="335287" y="634335"/>
                  </a:lnTo>
                  <a:lnTo>
                    <a:pt x="339471" y="650620"/>
                  </a:lnTo>
                  <a:lnTo>
                    <a:pt x="340324" y="696547"/>
                  </a:lnTo>
                  <a:lnTo>
                    <a:pt x="344078" y="790495"/>
                  </a:lnTo>
                  <a:lnTo>
                    <a:pt x="344932" y="836421"/>
                  </a:lnTo>
                  <a:lnTo>
                    <a:pt x="328548" y="1383156"/>
                  </a:lnTo>
                  <a:lnTo>
                    <a:pt x="329658" y="1396809"/>
                  </a:lnTo>
                  <a:lnTo>
                    <a:pt x="333327" y="1406366"/>
                  </a:lnTo>
                  <a:lnTo>
                    <a:pt x="340068" y="1413875"/>
                  </a:lnTo>
                  <a:lnTo>
                    <a:pt x="350392" y="1421383"/>
                  </a:lnTo>
                  <a:lnTo>
                    <a:pt x="498221" y="1487042"/>
                  </a:lnTo>
                  <a:lnTo>
                    <a:pt x="541363" y="1507761"/>
                  </a:lnTo>
                  <a:lnTo>
                    <a:pt x="584497" y="1528873"/>
                  </a:lnTo>
                  <a:lnTo>
                    <a:pt x="713875" y="1593256"/>
                  </a:lnTo>
                  <a:lnTo>
                    <a:pt x="800137" y="1635742"/>
                  </a:lnTo>
                  <a:lnTo>
                    <a:pt x="843279" y="1656460"/>
                  </a:lnTo>
                  <a:lnTo>
                    <a:pt x="932743" y="1697523"/>
                  </a:lnTo>
                  <a:lnTo>
                    <a:pt x="1021207" y="1739122"/>
                  </a:lnTo>
                  <a:lnTo>
                    <a:pt x="1109670" y="1781744"/>
                  </a:lnTo>
                  <a:lnTo>
                    <a:pt x="1199134" y="1825878"/>
                  </a:lnTo>
                  <a:lnTo>
                    <a:pt x="1220644" y="1834997"/>
                  </a:lnTo>
                  <a:lnTo>
                    <a:pt x="1243679" y="1845103"/>
                  </a:lnTo>
                  <a:lnTo>
                    <a:pt x="1267714" y="1855186"/>
                  </a:lnTo>
                  <a:lnTo>
                    <a:pt x="1292225" y="1864233"/>
                  </a:lnTo>
                  <a:lnTo>
                    <a:pt x="1292225" y="825499"/>
                  </a:lnTo>
                  <a:lnTo>
                    <a:pt x="1489455" y="891158"/>
                  </a:lnTo>
                  <a:lnTo>
                    <a:pt x="1541859" y="902334"/>
                  </a:lnTo>
                  <a:lnTo>
                    <a:pt x="1592738" y="902747"/>
                  </a:lnTo>
                  <a:lnTo>
                    <a:pt x="1642617" y="891873"/>
                  </a:lnTo>
                  <a:lnTo>
                    <a:pt x="1692021" y="869187"/>
                  </a:lnTo>
                  <a:lnTo>
                    <a:pt x="1728888" y="840785"/>
                  </a:lnTo>
                  <a:lnTo>
                    <a:pt x="1756917" y="805843"/>
                  </a:lnTo>
                  <a:lnTo>
                    <a:pt x="1775507" y="766032"/>
                  </a:lnTo>
                  <a:lnTo>
                    <a:pt x="1784053" y="723025"/>
                  </a:lnTo>
                  <a:lnTo>
                    <a:pt x="1781952" y="678493"/>
                  </a:lnTo>
                  <a:lnTo>
                    <a:pt x="1768602" y="634110"/>
                  </a:lnTo>
                  <a:lnTo>
                    <a:pt x="1744765" y="596026"/>
                  </a:lnTo>
                  <a:lnTo>
                    <a:pt x="1712703" y="564303"/>
                  </a:lnTo>
                  <a:lnTo>
                    <a:pt x="1674240" y="539861"/>
                  </a:lnTo>
                  <a:lnTo>
                    <a:pt x="1631206" y="523620"/>
                  </a:lnTo>
                  <a:lnTo>
                    <a:pt x="1585428" y="516503"/>
                  </a:lnTo>
                  <a:lnTo>
                    <a:pt x="1538732" y="519429"/>
                  </a:lnTo>
                  <a:lnTo>
                    <a:pt x="1501842" y="528474"/>
                  </a:lnTo>
                  <a:lnTo>
                    <a:pt x="1465453" y="538543"/>
                  </a:lnTo>
                  <a:lnTo>
                    <a:pt x="1430111" y="548612"/>
                  </a:lnTo>
                  <a:lnTo>
                    <a:pt x="1396365" y="557656"/>
                  </a:lnTo>
                  <a:lnTo>
                    <a:pt x="1368452" y="565848"/>
                  </a:lnTo>
                  <a:lnTo>
                    <a:pt x="1314676" y="582231"/>
                  </a:lnTo>
                  <a:lnTo>
                    <a:pt x="1286764" y="590422"/>
                  </a:lnTo>
                  <a:lnTo>
                    <a:pt x="1286764" y="0"/>
                  </a:lnTo>
                  <a:close/>
                </a:path>
              </a:pathLst>
            </a:custGeom>
            <a:solidFill>
              <a:srgbClr val="FBB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474634" y="1189267"/>
            <a:ext cx="3394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Bio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i</a:t>
            </a:r>
            <a:r>
              <a:rPr b="1" spc="-25" dirty="0">
                <a:solidFill>
                  <a:srgbClr val="C00000"/>
                </a:solidFill>
                <a:latin typeface="Calibri"/>
                <a:cs typeface="Calibri"/>
              </a:rPr>
              <a:t>n</a:t>
            </a:r>
            <a:r>
              <a:rPr b="1" spc="-75" dirty="0">
                <a:solidFill>
                  <a:srgbClr val="C00000"/>
                </a:solidFill>
                <a:latin typeface="Calibri"/>
                <a:cs typeface="Calibri"/>
              </a:rPr>
              <a:t>f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orm</a:t>
            </a:r>
            <a:r>
              <a:rPr b="1" spc="-4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ti</a:t>
            </a:r>
            <a:r>
              <a:rPr b="1" spc="-15" dirty="0">
                <a:solidFill>
                  <a:srgbClr val="C00000"/>
                </a:solidFill>
                <a:latin typeface="Calibri"/>
                <a:cs typeface="Calibri"/>
              </a:rPr>
              <a:t>c</a:t>
            </a:r>
            <a:r>
              <a:rPr b="1" dirty="0">
                <a:solidFill>
                  <a:srgbClr val="C00000"/>
                </a:solidFill>
                <a:latin typeface="Calibri"/>
                <a:cs typeface="Calibri"/>
              </a:rPr>
              <a:t>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69177" y="3154756"/>
            <a:ext cx="90296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S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c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ope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11900" y="4071365"/>
            <a:ext cx="1849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C88B03"/>
                </a:solidFill>
                <a:latin typeface="Calibri"/>
                <a:cs typeface="Calibri"/>
              </a:rPr>
              <a:t>Applications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81446" y="3151377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81"/>
                </a:lnTo>
                <a:lnTo>
                  <a:pt x="164777" y="15846"/>
                </a:lnTo>
                <a:lnTo>
                  <a:pt x="125344" y="34581"/>
                </a:lnTo>
                <a:lnTo>
                  <a:pt x="90019" y="59569"/>
                </a:lnTo>
                <a:lnTo>
                  <a:pt x="59516" y="90093"/>
                </a:lnTo>
                <a:lnTo>
                  <a:pt x="34548" y="125438"/>
                </a:lnTo>
                <a:lnTo>
                  <a:pt x="15830" y="164888"/>
                </a:lnTo>
                <a:lnTo>
                  <a:pt x="4076" y="207726"/>
                </a:lnTo>
                <a:lnTo>
                  <a:pt x="0" y="253237"/>
                </a:lnTo>
                <a:lnTo>
                  <a:pt x="4076" y="298749"/>
                </a:lnTo>
                <a:lnTo>
                  <a:pt x="15830" y="341587"/>
                </a:lnTo>
                <a:lnTo>
                  <a:pt x="34548" y="381037"/>
                </a:lnTo>
                <a:lnTo>
                  <a:pt x="59516" y="416382"/>
                </a:lnTo>
                <a:lnTo>
                  <a:pt x="90019" y="446906"/>
                </a:lnTo>
                <a:lnTo>
                  <a:pt x="125344" y="471894"/>
                </a:lnTo>
                <a:lnTo>
                  <a:pt x="164777" y="490629"/>
                </a:lnTo>
                <a:lnTo>
                  <a:pt x="207604" y="502394"/>
                </a:lnTo>
                <a:lnTo>
                  <a:pt x="253111" y="506476"/>
                </a:lnTo>
                <a:lnTo>
                  <a:pt x="298622" y="502394"/>
                </a:lnTo>
                <a:lnTo>
                  <a:pt x="341460" y="490629"/>
                </a:lnTo>
                <a:lnTo>
                  <a:pt x="380910" y="471894"/>
                </a:lnTo>
                <a:lnTo>
                  <a:pt x="416255" y="446906"/>
                </a:lnTo>
                <a:lnTo>
                  <a:pt x="446779" y="416382"/>
                </a:lnTo>
                <a:lnTo>
                  <a:pt x="471767" y="381037"/>
                </a:lnTo>
                <a:lnTo>
                  <a:pt x="490502" y="341587"/>
                </a:lnTo>
                <a:lnTo>
                  <a:pt x="502267" y="298749"/>
                </a:lnTo>
                <a:lnTo>
                  <a:pt x="506349" y="253237"/>
                </a:lnTo>
                <a:lnTo>
                  <a:pt x="502267" y="207726"/>
                </a:lnTo>
                <a:lnTo>
                  <a:pt x="490502" y="164888"/>
                </a:lnTo>
                <a:lnTo>
                  <a:pt x="471767" y="125438"/>
                </a:lnTo>
                <a:lnTo>
                  <a:pt x="446779" y="90093"/>
                </a:lnTo>
                <a:lnTo>
                  <a:pt x="416255" y="59569"/>
                </a:lnTo>
                <a:lnTo>
                  <a:pt x="380910" y="34581"/>
                </a:lnTo>
                <a:lnTo>
                  <a:pt x="341460" y="15846"/>
                </a:lnTo>
                <a:lnTo>
                  <a:pt x="298622" y="4081"/>
                </a:lnTo>
                <a:lnTo>
                  <a:pt x="253111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664200" y="3240151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81446" y="214909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30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0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8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0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200" y="2118741"/>
            <a:ext cx="13430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0875" algn="l"/>
              </a:tabLst>
            </a:pPr>
            <a:r>
              <a:rPr sz="2700" b="1" baseline="1543" dirty="0">
                <a:solidFill>
                  <a:srgbClr val="FFFFFF"/>
                </a:solidFill>
                <a:latin typeface="Calibri"/>
                <a:cs typeface="Calibri"/>
              </a:rPr>
              <a:t>1	</a:t>
            </a:r>
            <a:r>
              <a:rPr sz="2800" b="1" spc="-10" dirty="0">
                <a:solidFill>
                  <a:srgbClr val="CA1B49"/>
                </a:solidFill>
                <a:latin typeface="Calibri"/>
                <a:cs typeface="Calibri"/>
              </a:rPr>
              <a:t>G</a:t>
            </a:r>
            <a:r>
              <a:rPr sz="2800" b="1" spc="-15" dirty="0">
                <a:solidFill>
                  <a:srgbClr val="CA1B49"/>
                </a:solidFill>
                <a:latin typeface="Calibri"/>
                <a:cs typeface="Calibri"/>
              </a:rPr>
              <a:t>o</a:t>
            </a:r>
            <a:r>
              <a:rPr sz="2800" b="1" spc="-5" dirty="0">
                <a:solidFill>
                  <a:srgbClr val="CA1B49"/>
                </a:solidFill>
                <a:latin typeface="Calibri"/>
                <a:cs typeface="Calibri"/>
              </a:rPr>
              <a:t>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1446" y="4085335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64200" y="417436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481446" y="505650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29" h="506729">
                <a:moveTo>
                  <a:pt x="253111" y="0"/>
                </a:moveTo>
                <a:lnTo>
                  <a:pt x="207604" y="4076"/>
                </a:lnTo>
                <a:lnTo>
                  <a:pt x="164777" y="15830"/>
                </a:lnTo>
                <a:lnTo>
                  <a:pt x="125344" y="34548"/>
                </a:lnTo>
                <a:lnTo>
                  <a:pt x="90019" y="59516"/>
                </a:lnTo>
                <a:lnTo>
                  <a:pt x="59516" y="90019"/>
                </a:lnTo>
                <a:lnTo>
                  <a:pt x="34548" y="125344"/>
                </a:lnTo>
                <a:lnTo>
                  <a:pt x="15830" y="164777"/>
                </a:lnTo>
                <a:lnTo>
                  <a:pt x="4076" y="207604"/>
                </a:lnTo>
                <a:lnTo>
                  <a:pt x="0" y="253111"/>
                </a:lnTo>
                <a:lnTo>
                  <a:pt x="4076" y="298622"/>
                </a:lnTo>
                <a:lnTo>
                  <a:pt x="15830" y="341460"/>
                </a:lnTo>
                <a:lnTo>
                  <a:pt x="34548" y="380910"/>
                </a:lnTo>
                <a:lnTo>
                  <a:pt x="59516" y="416255"/>
                </a:lnTo>
                <a:lnTo>
                  <a:pt x="90019" y="446779"/>
                </a:lnTo>
                <a:lnTo>
                  <a:pt x="125344" y="471767"/>
                </a:lnTo>
                <a:lnTo>
                  <a:pt x="164777" y="490502"/>
                </a:lnTo>
                <a:lnTo>
                  <a:pt x="207604" y="502267"/>
                </a:lnTo>
                <a:lnTo>
                  <a:pt x="253111" y="506349"/>
                </a:lnTo>
                <a:lnTo>
                  <a:pt x="298622" y="502267"/>
                </a:lnTo>
                <a:lnTo>
                  <a:pt x="341460" y="490502"/>
                </a:lnTo>
                <a:lnTo>
                  <a:pt x="380910" y="471767"/>
                </a:lnTo>
                <a:lnTo>
                  <a:pt x="416255" y="446779"/>
                </a:lnTo>
                <a:lnTo>
                  <a:pt x="446779" y="416255"/>
                </a:lnTo>
                <a:lnTo>
                  <a:pt x="471767" y="380910"/>
                </a:lnTo>
                <a:lnTo>
                  <a:pt x="490502" y="341460"/>
                </a:lnTo>
                <a:lnTo>
                  <a:pt x="502267" y="298622"/>
                </a:lnTo>
                <a:lnTo>
                  <a:pt x="506349" y="253111"/>
                </a:lnTo>
                <a:lnTo>
                  <a:pt x="502267" y="207604"/>
                </a:lnTo>
                <a:lnTo>
                  <a:pt x="490502" y="164777"/>
                </a:lnTo>
                <a:lnTo>
                  <a:pt x="471767" y="125344"/>
                </a:lnTo>
                <a:lnTo>
                  <a:pt x="446779" y="90019"/>
                </a:lnTo>
                <a:lnTo>
                  <a:pt x="416255" y="59516"/>
                </a:lnTo>
                <a:lnTo>
                  <a:pt x="380910" y="34548"/>
                </a:lnTo>
                <a:lnTo>
                  <a:pt x="341460" y="15830"/>
                </a:lnTo>
                <a:lnTo>
                  <a:pt x="298622" y="4076"/>
                </a:lnTo>
                <a:lnTo>
                  <a:pt x="253111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664200" y="514578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9177" y="5103367"/>
            <a:ext cx="1666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606312"/>
                </a:solidFill>
                <a:latin typeface="Calibri"/>
                <a:cs typeface="Calibri"/>
              </a:rPr>
              <a:t>Limitations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24" name="TextBox 10">
            <a:extLst>
              <a:ext uri="{FF2B5EF4-FFF2-40B4-BE49-F238E27FC236}">
                <a16:creationId xmlns:a16="http://schemas.microsoft.com/office/drawing/2014/main" id="{04807FD1-FA40-4E09-BFFC-CF7BBD944DEC}"/>
              </a:ext>
            </a:extLst>
          </p:cNvPr>
          <p:cNvSpPr txBox="1"/>
          <p:nvPr/>
        </p:nvSpPr>
        <p:spPr>
          <a:xfrm>
            <a:off x="177925" y="4761529"/>
            <a:ext cx="5810251" cy="3086105"/>
          </a:xfrm>
          <a:prstGeom prst="rect">
            <a:avLst/>
          </a:prstGeom>
        </p:spPr>
        <p:txBody>
          <a:bodyPr lIns="165100" tIns="165100" rIns="165100" bIns="165100" rtlCol="0" anchor="ctr"/>
          <a:lstStyle/>
          <a:p>
            <a:pPr algn="ctr">
              <a:lnSpc>
                <a:spcPts val="2595"/>
              </a:lnSpc>
            </a:pPr>
            <a:r>
              <a:rPr lang="en-US" sz="2800" b="1" dirty="0" err="1">
                <a:latin typeface="TT Chocolates Bold"/>
              </a:rPr>
              <a:t>Prof.Dr</a:t>
            </a:r>
            <a:r>
              <a:rPr lang="en-US" sz="2800" b="1" dirty="0">
                <a:latin typeface="TT Chocolates Bold"/>
              </a:rPr>
              <a:t>. Saad S. Mahdi Al-Amara</a:t>
            </a:r>
          </a:p>
        </p:txBody>
      </p:sp>
      <p:sp>
        <p:nvSpPr>
          <p:cNvPr id="25" name="TextBox 11">
            <a:extLst>
              <a:ext uri="{FF2B5EF4-FFF2-40B4-BE49-F238E27FC236}">
                <a16:creationId xmlns:a16="http://schemas.microsoft.com/office/drawing/2014/main" id="{FDE39BBD-575D-48CE-959F-291BECAD9C65}"/>
              </a:ext>
            </a:extLst>
          </p:cNvPr>
          <p:cNvSpPr txBox="1"/>
          <p:nvPr/>
        </p:nvSpPr>
        <p:spPr>
          <a:xfrm>
            <a:off x="2122901" y="553418"/>
            <a:ext cx="6946922" cy="3424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595"/>
              </a:lnSpc>
            </a:pPr>
            <a:r>
              <a:rPr lang="en-US" sz="2199" b="1" dirty="0">
                <a:solidFill>
                  <a:srgbClr val="231076"/>
                </a:solidFill>
                <a:latin typeface="TT Chocolates Bold"/>
              </a:rPr>
              <a:t>UNIVERSITY OF BASRAH / COLLEGE OF SCIENCE  </a:t>
            </a:r>
          </a:p>
        </p:txBody>
      </p:sp>
      <p:sp>
        <p:nvSpPr>
          <p:cNvPr id="26" name="TextBox 12">
            <a:extLst>
              <a:ext uri="{FF2B5EF4-FFF2-40B4-BE49-F238E27FC236}">
                <a16:creationId xmlns:a16="http://schemas.microsoft.com/office/drawing/2014/main" id="{F5428D1E-8B16-4D42-AA10-F50E3C8AA9EE}"/>
              </a:ext>
            </a:extLst>
          </p:cNvPr>
          <p:cNvSpPr txBox="1"/>
          <p:nvPr/>
        </p:nvSpPr>
        <p:spPr>
          <a:xfrm>
            <a:off x="9448800" y="6349651"/>
            <a:ext cx="3053588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2400"/>
              </a:lnSpc>
            </a:pPr>
            <a:r>
              <a:rPr lang="en-US" sz="2400" b="1" dirty="0">
                <a:solidFill>
                  <a:srgbClr val="0E0340"/>
                </a:solidFill>
                <a:latin typeface="TT Chocolates Ultra-Bold"/>
              </a:rPr>
              <a:t>LECTURE PhD. 1</a:t>
            </a:r>
          </a:p>
        </p:txBody>
      </p:sp>
      <p:pic>
        <p:nvPicPr>
          <p:cNvPr id="28" name="Picture 25" descr="شعار الكلية">
            <a:extLst>
              <a:ext uri="{FF2B5EF4-FFF2-40B4-BE49-F238E27FC236}">
                <a16:creationId xmlns:a16="http://schemas.microsoft.com/office/drawing/2014/main" id="{0E4D0808-23BC-4CDC-8E46-06FD7114C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45673"/>
            <a:ext cx="1001960" cy="97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8">
            <a:extLst>
              <a:ext uri="{FF2B5EF4-FFF2-40B4-BE49-F238E27FC236}">
                <a16:creationId xmlns:a16="http://schemas.microsoft.com/office/drawing/2014/main" id="{55B9444D-B722-4E6D-9547-75709718F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04" y="175644"/>
            <a:ext cx="1001959" cy="1051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  <a:tabLst>
                <a:tab pos="2464435" algn="l"/>
                <a:tab pos="3162935" algn="l"/>
              </a:tabLst>
            </a:pPr>
            <a:r>
              <a:rPr spc="-40" dirty="0"/>
              <a:t>Limitation	</a:t>
            </a:r>
            <a:r>
              <a:rPr spc="-25" dirty="0"/>
              <a:t>of	</a:t>
            </a:r>
            <a:r>
              <a:rPr spc="-50" dirty="0"/>
              <a:t>Bioinformatics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In addition, the quality of </a:t>
            </a:r>
            <a:r>
              <a:rPr spc="-10" dirty="0"/>
              <a:t>bioinformatics predictions </a:t>
            </a:r>
            <a:r>
              <a:rPr spc="-5" dirty="0"/>
              <a:t>depends on the </a:t>
            </a:r>
            <a:r>
              <a:rPr spc="-620" dirty="0"/>
              <a:t> </a:t>
            </a:r>
            <a:r>
              <a:rPr spc="-5" dirty="0"/>
              <a:t>quality of </a:t>
            </a:r>
            <a:r>
              <a:rPr spc="-20" dirty="0"/>
              <a:t>data </a:t>
            </a:r>
            <a:r>
              <a:rPr spc="-10" dirty="0"/>
              <a:t>and </a:t>
            </a:r>
            <a:r>
              <a:rPr dirty="0"/>
              <a:t>the </a:t>
            </a:r>
            <a:r>
              <a:rPr spc="-10" dirty="0"/>
              <a:t>sophistication </a:t>
            </a:r>
            <a:r>
              <a:rPr spc="-5" dirty="0"/>
              <a:t>of the algorithms being used. </a:t>
            </a:r>
            <a:r>
              <a:rPr dirty="0"/>
              <a:t> </a:t>
            </a:r>
            <a:r>
              <a:rPr spc="-5" dirty="0"/>
              <a:t>Sequence </a:t>
            </a:r>
            <a:r>
              <a:rPr spc="-15" dirty="0"/>
              <a:t>data from </a:t>
            </a:r>
            <a:r>
              <a:rPr spc="-5" dirty="0"/>
              <a:t>high </a:t>
            </a:r>
            <a:r>
              <a:rPr spc="-10" dirty="0"/>
              <a:t>throughput </a:t>
            </a:r>
            <a:r>
              <a:rPr spc="-5" dirty="0"/>
              <a:t>analysis </a:t>
            </a:r>
            <a:r>
              <a:rPr spc="-10" dirty="0"/>
              <a:t>often </a:t>
            </a:r>
            <a:r>
              <a:rPr spc="-15" dirty="0"/>
              <a:t>contain errors. </a:t>
            </a:r>
            <a:r>
              <a:rPr spc="-10" dirty="0"/>
              <a:t>If </a:t>
            </a:r>
            <a:r>
              <a:rPr spc="-620" dirty="0"/>
              <a:t> </a:t>
            </a:r>
            <a:r>
              <a:rPr spc="-5" dirty="0"/>
              <a:t>the sequences</a:t>
            </a:r>
            <a:r>
              <a:rPr spc="30" dirty="0"/>
              <a:t> </a:t>
            </a:r>
            <a:r>
              <a:rPr spc="-15" dirty="0"/>
              <a:t>are</a:t>
            </a:r>
            <a:r>
              <a:rPr spc="20" dirty="0"/>
              <a:t> </a:t>
            </a:r>
            <a:r>
              <a:rPr spc="-10" dirty="0"/>
              <a:t>wrong</a:t>
            </a:r>
            <a:r>
              <a:rPr dirty="0"/>
              <a:t> </a:t>
            </a:r>
            <a:r>
              <a:rPr spc="-10" dirty="0"/>
              <a:t>or</a:t>
            </a: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4100"/>
          </a:p>
          <a:p>
            <a:pPr marL="241300" marR="5715" indent="-228600" algn="just">
              <a:lnSpc>
                <a:spcPct val="90400"/>
              </a:lnSpc>
              <a:buFont typeface="Arial MT"/>
              <a:buChar char="•"/>
              <a:tabLst>
                <a:tab pos="241300" algn="l"/>
              </a:tabLst>
            </a:pPr>
            <a:r>
              <a:rPr spc="-10" dirty="0">
                <a:solidFill>
                  <a:srgbClr val="006FC0"/>
                </a:solidFill>
              </a:rPr>
              <a:t>Annotations incorrect, </a:t>
            </a:r>
            <a:r>
              <a:rPr spc="-5" dirty="0">
                <a:solidFill>
                  <a:srgbClr val="006FC0"/>
                </a:solidFill>
              </a:rPr>
              <a:t>the </a:t>
            </a:r>
            <a:r>
              <a:rPr spc="-10" dirty="0">
                <a:solidFill>
                  <a:srgbClr val="006FC0"/>
                </a:solidFill>
              </a:rPr>
              <a:t>results </a:t>
            </a:r>
            <a:r>
              <a:rPr spc="-15" dirty="0">
                <a:solidFill>
                  <a:srgbClr val="006FC0"/>
                </a:solidFill>
              </a:rPr>
              <a:t>from </a:t>
            </a:r>
            <a:r>
              <a:rPr spc="-5" dirty="0">
                <a:solidFill>
                  <a:srgbClr val="006FC0"/>
                </a:solidFill>
              </a:rPr>
              <a:t>the </a:t>
            </a:r>
            <a:r>
              <a:rPr spc="-10" dirty="0">
                <a:solidFill>
                  <a:srgbClr val="006FC0"/>
                </a:solidFill>
              </a:rPr>
              <a:t>downstream </a:t>
            </a:r>
            <a:r>
              <a:rPr spc="-5" dirty="0">
                <a:solidFill>
                  <a:srgbClr val="006FC0"/>
                </a:solidFill>
              </a:rPr>
              <a:t>analysis </a:t>
            </a:r>
            <a:r>
              <a:rPr spc="-15" dirty="0">
                <a:solidFill>
                  <a:srgbClr val="006FC0"/>
                </a:solidFill>
              </a:rPr>
              <a:t>are </a:t>
            </a:r>
            <a:r>
              <a:rPr spc="-620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misleading</a:t>
            </a:r>
            <a:r>
              <a:rPr spc="-5" dirty="0">
                <a:solidFill>
                  <a:srgbClr val="006FC0"/>
                </a:solidFill>
              </a:rPr>
              <a:t> as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well.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That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is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25" dirty="0">
                <a:solidFill>
                  <a:srgbClr val="006FC0"/>
                </a:solidFill>
              </a:rPr>
              <a:t>why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it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is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so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important</a:t>
            </a:r>
            <a:r>
              <a:rPr spc="-5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to</a:t>
            </a:r>
            <a:r>
              <a:rPr spc="-10" dirty="0">
                <a:solidFill>
                  <a:srgbClr val="006FC0"/>
                </a:solidFill>
              </a:rPr>
              <a:t> maintain</a:t>
            </a:r>
            <a:r>
              <a:rPr spc="-5" dirty="0">
                <a:solidFill>
                  <a:srgbClr val="006FC0"/>
                </a:solidFill>
              </a:rPr>
              <a:t> a </a:t>
            </a:r>
            <a:r>
              <a:rPr spc="-62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realistic</a:t>
            </a:r>
            <a:r>
              <a:rPr spc="3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perspective</a:t>
            </a:r>
            <a:r>
              <a:rPr spc="3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of</a:t>
            </a:r>
            <a:r>
              <a:rPr spc="1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the</a:t>
            </a:r>
            <a:r>
              <a:rPr spc="10" dirty="0">
                <a:solidFill>
                  <a:srgbClr val="006FC0"/>
                </a:solidFill>
              </a:rPr>
              <a:t> </a:t>
            </a:r>
            <a:r>
              <a:rPr spc="-15" dirty="0">
                <a:solidFill>
                  <a:srgbClr val="006FC0"/>
                </a:solidFill>
              </a:rPr>
              <a:t>role</a:t>
            </a:r>
            <a:r>
              <a:rPr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of</a:t>
            </a:r>
            <a:r>
              <a:rPr spc="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bioinformatics.</a:t>
            </a: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01068" y="312801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10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4476" y="457022"/>
            <a:ext cx="6152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70505" algn="l"/>
              </a:tabLst>
            </a:pPr>
            <a:r>
              <a:rPr b="1" spc="-5" dirty="0">
                <a:latin typeface="Calibri"/>
                <a:cs typeface="Calibri"/>
              </a:rPr>
              <a:t>Conce</a:t>
            </a:r>
            <a:r>
              <a:rPr b="1" spc="-20" dirty="0">
                <a:latin typeface="Calibri"/>
                <a:cs typeface="Calibri"/>
              </a:rPr>
              <a:t>p</a:t>
            </a:r>
            <a:r>
              <a:rPr b="1" dirty="0">
                <a:latin typeface="Calibri"/>
                <a:cs typeface="Calibri"/>
              </a:rPr>
              <a:t>t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	Bi</a:t>
            </a:r>
            <a:r>
              <a:rPr b="1" spc="-20" dirty="0">
                <a:latin typeface="Calibri"/>
                <a:cs typeface="Calibri"/>
              </a:rPr>
              <a:t>o</a:t>
            </a:r>
            <a:r>
              <a:rPr b="1" dirty="0">
                <a:latin typeface="Calibri"/>
                <a:cs typeface="Calibri"/>
              </a:rPr>
              <a:t>i</a:t>
            </a:r>
            <a:r>
              <a:rPr b="1" spc="-30" dirty="0">
                <a:latin typeface="Calibri"/>
                <a:cs typeface="Calibri"/>
              </a:rPr>
              <a:t>n</a:t>
            </a:r>
            <a:r>
              <a:rPr b="1" spc="-75" dirty="0">
                <a:latin typeface="Calibri"/>
                <a:cs typeface="Calibri"/>
              </a:rPr>
              <a:t>f</a:t>
            </a:r>
            <a:r>
              <a:rPr b="1" dirty="0">
                <a:latin typeface="Calibri"/>
                <a:cs typeface="Calibri"/>
              </a:rPr>
              <a:t>orm</a:t>
            </a:r>
            <a:r>
              <a:rPr b="1" spc="-45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6675" y="2202560"/>
            <a:ext cx="6306820" cy="3598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Bi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oinformatics</a:t>
            </a: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Arial"/>
              <a:cs typeface="Arial"/>
            </a:endParaRPr>
          </a:p>
          <a:p>
            <a:pPr marL="93345" indent="-81280" algn="just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b="1" spc="-30" dirty="0">
                <a:solidFill>
                  <a:srgbClr val="000099"/>
                </a:solidFill>
                <a:latin typeface="Arial"/>
                <a:cs typeface="Arial"/>
              </a:rPr>
              <a:t>An</a:t>
            </a:r>
            <a:r>
              <a:rPr sz="1800" b="1" spc="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emerging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interdisciplinary</a:t>
            </a:r>
            <a:r>
              <a:rPr sz="1800" b="1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research</a:t>
            </a:r>
            <a:r>
              <a:rPr sz="1800" b="1" spc="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area</a:t>
            </a:r>
            <a:r>
              <a:rPr sz="1800" b="1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99"/>
              </a:buClr>
              <a:buFont typeface="Arial MT"/>
              <a:buChar char="•"/>
            </a:pP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deals </a:t>
            </a:r>
            <a:r>
              <a:rPr sz="1800" b="1" spc="5" dirty="0">
                <a:solidFill>
                  <a:srgbClr val="000099"/>
                </a:solidFill>
                <a:latin typeface="Arial"/>
                <a:cs typeface="Arial"/>
              </a:rPr>
              <a:t>with </a:t>
            </a:r>
            <a:r>
              <a:rPr sz="1800" b="1" spc="-1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computational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management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analysis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of</a:t>
            </a:r>
            <a:r>
              <a:rPr sz="18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biological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information:</a:t>
            </a:r>
            <a:r>
              <a:rPr sz="18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genes,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genomes,</a:t>
            </a:r>
            <a:r>
              <a:rPr sz="1800" b="1" spc="4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proteins, </a:t>
            </a:r>
            <a:r>
              <a:rPr sz="18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cells,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ecological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systems,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medical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information,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robots, </a:t>
            </a:r>
            <a:r>
              <a:rPr sz="1800" b="1" spc="-4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artificial</a:t>
            </a:r>
            <a:r>
              <a:rPr sz="1800" b="1" spc="-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intelligence…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0099"/>
              </a:buClr>
              <a:buFont typeface="Arial MT"/>
              <a:buChar char="•"/>
            </a:pPr>
            <a:endParaRPr sz="18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buSzPct val="94444"/>
              <a:buFont typeface="Arial MT"/>
              <a:buChar char="•"/>
              <a:tabLst>
                <a:tab pos="93980" algn="l"/>
              </a:tabLst>
            </a:pP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Biologists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are increasingly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finding that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the management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of</a:t>
            </a:r>
            <a:r>
              <a:rPr sz="1800" b="1" spc="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complex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data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sets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is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becoming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bottleneck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for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scientific advances. Therefore,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bioinformatics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is rapidly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become</a:t>
            </a:r>
            <a:r>
              <a:rPr sz="1800" b="1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a key</a:t>
            </a:r>
            <a:r>
              <a:rPr sz="1800" b="1" spc="1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technology</a:t>
            </a:r>
            <a:r>
              <a:rPr sz="1800" b="1" spc="-1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in</a:t>
            </a:r>
            <a:r>
              <a:rPr sz="1800" b="1" spc="-5" dirty="0">
                <a:solidFill>
                  <a:srgbClr val="000099"/>
                </a:solidFill>
                <a:latin typeface="Arial"/>
                <a:cs typeface="Arial"/>
              </a:rPr>
              <a:t> all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fields</a:t>
            </a:r>
            <a:r>
              <a:rPr sz="1800" b="1" spc="-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sz="1800" b="1" spc="-20" dirty="0">
                <a:solidFill>
                  <a:srgbClr val="000099"/>
                </a:solidFill>
                <a:latin typeface="Arial"/>
                <a:cs typeface="Arial"/>
              </a:rPr>
              <a:t>biology.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7488" y="1781482"/>
            <a:ext cx="4074646" cy="41449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7294" y="3046221"/>
            <a:ext cx="670623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Functions</a:t>
            </a:r>
            <a:r>
              <a:rPr sz="1500" b="1" spc="-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of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500" b="1" spc="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cell</a:t>
            </a:r>
            <a:r>
              <a:rPr sz="1500" b="1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can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be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better</a:t>
            </a:r>
            <a:r>
              <a:rPr sz="1500" b="1" spc="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understoodby</a:t>
            </a:r>
            <a:r>
              <a:rPr sz="1500" b="1" spc="4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006FC0"/>
                </a:solidFill>
                <a:latin typeface="Arial"/>
                <a:cs typeface="Arial"/>
              </a:rPr>
              <a:t>analyzing</a:t>
            </a:r>
            <a:r>
              <a:rPr sz="1500" b="1" spc="3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sequence data</a:t>
            </a:r>
            <a:r>
              <a:rPr sz="1500"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1333" y="2951352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49" y="0"/>
                </a:moveTo>
                <a:lnTo>
                  <a:pt x="207650" y="4081"/>
                </a:lnTo>
                <a:lnTo>
                  <a:pt x="164825" y="15846"/>
                </a:lnTo>
                <a:lnTo>
                  <a:pt x="125389" y="34581"/>
                </a:lnTo>
                <a:lnTo>
                  <a:pt x="90057" y="59569"/>
                </a:lnTo>
                <a:lnTo>
                  <a:pt x="59544" y="90093"/>
                </a:lnTo>
                <a:lnTo>
                  <a:pt x="34567" y="125438"/>
                </a:lnTo>
                <a:lnTo>
                  <a:pt x="15840" y="164888"/>
                </a:lnTo>
                <a:lnTo>
                  <a:pt x="4079" y="207726"/>
                </a:lnTo>
                <a:lnTo>
                  <a:pt x="0" y="253237"/>
                </a:lnTo>
                <a:lnTo>
                  <a:pt x="4079" y="298749"/>
                </a:lnTo>
                <a:lnTo>
                  <a:pt x="15840" y="341587"/>
                </a:lnTo>
                <a:lnTo>
                  <a:pt x="34567" y="381037"/>
                </a:lnTo>
                <a:lnTo>
                  <a:pt x="59544" y="416382"/>
                </a:lnTo>
                <a:lnTo>
                  <a:pt x="90057" y="446906"/>
                </a:lnTo>
                <a:lnTo>
                  <a:pt x="125389" y="471894"/>
                </a:lnTo>
                <a:lnTo>
                  <a:pt x="164825" y="490629"/>
                </a:lnTo>
                <a:lnTo>
                  <a:pt x="207650" y="502394"/>
                </a:lnTo>
                <a:lnTo>
                  <a:pt x="253149" y="506475"/>
                </a:lnTo>
                <a:lnTo>
                  <a:pt x="298660" y="502394"/>
                </a:lnTo>
                <a:lnTo>
                  <a:pt x="341498" y="490629"/>
                </a:lnTo>
                <a:lnTo>
                  <a:pt x="380948" y="471894"/>
                </a:lnTo>
                <a:lnTo>
                  <a:pt x="416293" y="446906"/>
                </a:lnTo>
                <a:lnTo>
                  <a:pt x="446818" y="416382"/>
                </a:lnTo>
                <a:lnTo>
                  <a:pt x="471805" y="381037"/>
                </a:lnTo>
                <a:lnTo>
                  <a:pt x="490540" y="341587"/>
                </a:lnTo>
                <a:lnTo>
                  <a:pt x="502306" y="298749"/>
                </a:lnTo>
                <a:lnTo>
                  <a:pt x="506387" y="253237"/>
                </a:lnTo>
                <a:lnTo>
                  <a:pt x="502306" y="207726"/>
                </a:lnTo>
                <a:lnTo>
                  <a:pt x="490540" y="164888"/>
                </a:lnTo>
                <a:lnTo>
                  <a:pt x="471805" y="125438"/>
                </a:lnTo>
                <a:lnTo>
                  <a:pt x="446818" y="90093"/>
                </a:lnTo>
                <a:lnTo>
                  <a:pt x="416293" y="59569"/>
                </a:lnTo>
                <a:lnTo>
                  <a:pt x="380948" y="34581"/>
                </a:lnTo>
                <a:lnTo>
                  <a:pt x="341498" y="15846"/>
                </a:lnTo>
                <a:lnTo>
                  <a:pt x="298660" y="4081"/>
                </a:lnTo>
                <a:lnTo>
                  <a:pt x="253149" y="0"/>
                </a:lnTo>
                <a:close/>
              </a:path>
            </a:pathLst>
          </a:custGeom>
          <a:solidFill>
            <a:srgbClr val="42AE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53744" y="3040126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04658" y="2063369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30">
                <a:moveTo>
                  <a:pt x="253187" y="0"/>
                </a:moveTo>
                <a:lnTo>
                  <a:pt x="207677" y="4076"/>
                </a:lnTo>
                <a:lnTo>
                  <a:pt x="164843" y="15830"/>
                </a:lnTo>
                <a:lnTo>
                  <a:pt x="125400" y="34548"/>
                </a:lnTo>
                <a:lnTo>
                  <a:pt x="90063" y="59516"/>
                </a:lnTo>
                <a:lnTo>
                  <a:pt x="59547" y="90019"/>
                </a:lnTo>
                <a:lnTo>
                  <a:pt x="34568" y="125344"/>
                </a:lnTo>
                <a:lnTo>
                  <a:pt x="15840" y="164777"/>
                </a:lnTo>
                <a:lnTo>
                  <a:pt x="4079" y="207604"/>
                </a:lnTo>
                <a:lnTo>
                  <a:pt x="0" y="253110"/>
                </a:lnTo>
                <a:lnTo>
                  <a:pt x="4079" y="298622"/>
                </a:lnTo>
                <a:lnTo>
                  <a:pt x="15840" y="341460"/>
                </a:lnTo>
                <a:lnTo>
                  <a:pt x="34568" y="380910"/>
                </a:lnTo>
                <a:lnTo>
                  <a:pt x="59547" y="416255"/>
                </a:lnTo>
                <a:lnTo>
                  <a:pt x="90063" y="446779"/>
                </a:lnTo>
                <a:lnTo>
                  <a:pt x="125400" y="471767"/>
                </a:lnTo>
                <a:lnTo>
                  <a:pt x="164843" y="490502"/>
                </a:lnTo>
                <a:lnTo>
                  <a:pt x="207677" y="502267"/>
                </a:lnTo>
                <a:lnTo>
                  <a:pt x="253187" y="506348"/>
                </a:lnTo>
                <a:lnTo>
                  <a:pt x="298687" y="502267"/>
                </a:lnTo>
                <a:lnTo>
                  <a:pt x="341516" y="490502"/>
                </a:lnTo>
                <a:lnTo>
                  <a:pt x="380960" y="471767"/>
                </a:lnTo>
                <a:lnTo>
                  <a:pt x="416300" y="446779"/>
                </a:lnTo>
                <a:lnTo>
                  <a:pt x="446821" y="416255"/>
                </a:lnTo>
                <a:lnTo>
                  <a:pt x="471806" y="380910"/>
                </a:lnTo>
                <a:lnTo>
                  <a:pt x="490540" y="341460"/>
                </a:lnTo>
                <a:lnTo>
                  <a:pt x="502306" y="298622"/>
                </a:lnTo>
                <a:lnTo>
                  <a:pt x="506387" y="253110"/>
                </a:lnTo>
                <a:lnTo>
                  <a:pt x="502306" y="207604"/>
                </a:lnTo>
                <a:lnTo>
                  <a:pt x="490540" y="164777"/>
                </a:lnTo>
                <a:lnTo>
                  <a:pt x="471806" y="125344"/>
                </a:lnTo>
                <a:lnTo>
                  <a:pt x="446821" y="90019"/>
                </a:lnTo>
                <a:lnTo>
                  <a:pt x="416300" y="59516"/>
                </a:lnTo>
                <a:lnTo>
                  <a:pt x="380960" y="34548"/>
                </a:lnTo>
                <a:lnTo>
                  <a:pt x="341516" y="15830"/>
                </a:lnTo>
                <a:lnTo>
                  <a:pt x="298687" y="4076"/>
                </a:lnTo>
                <a:lnTo>
                  <a:pt x="253187" y="0"/>
                </a:lnTo>
                <a:close/>
              </a:path>
            </a:pathLst>
          </a:custGeom>
          <a:solidFill>
            <a:srgbClr val="CA1B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6992" y="2152015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0383" y="4199635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49" y="0"/>
                </a:moveTo>
                <a:lnTo>
                  <a:pt x="207650" y="4076"/>
                </a:lnTo>
                <a:lnTo>
                  <a:pt x="164825" y="15830"/>
                </a:lnTo>
                <a:lnTo>
                  <a:pt x="125389" y="34548"/>
                </a:lnTo>
                <a:lnTo>
                  <a:pt x="90057" y="59516"/>
                </a:lnTo>
                <a:lnTo>
                  <a:pt x="59544" y="90019"/>
                </a:lnTo>
                <a:lnTo>
                  <a:pt x="34567" y="125344"/>
                </a:lnTo>
                <a:lnTo>
                  <a:pt x="15840" y="164777"/>
                </a:lnTo>
                <a:lnTo>
                  <a:pt x="4079" y="207604"/>
                </a:lnTo>
                <a:lnTo>
                  <a:pt x="0" y="253111"/>
                </a:lnTo>
                <a:lnTo>
                  <a:pt x="4079" y="298622"/>
                </a:lnTo>
                <a:lnTo>
                  <a:pt x="15840" y="341460"/>
                </a:lnTo>
                <a:lnTo>
                  <a:pt x="34567" y="380910"/>
                </a:lnTo>
                <a:lnTo>
                  <a:pt x="59544" y="416255"/>
                </a:lnTo>
                <a:lnTo>
                  <a:pt x="90057" y="446779"/>
                </a:lnTo>
                <a:lnTo>
                  <a:pt x="125389" y="471767"/>
                </a:lnTo>
                <a:lnTo>
                  <a:pt x="164825" y="490502"/>
                </a:lnTo>
                <a:lnTo>
                  <a:pt x="207650" y="502267"/>
                </a:lnTo>
                <a:lnTo>
                  <a:pt x="253149" y="506349"/>
                </a:lnTo>
                <a:lnTo>
                  <a:pt x="298660" y="502267"/>
                </a:lnTo>
                <a:lnTo>
                  <a:pt x="341498" y="490502"/>
                </a:lnTo>
                <a:lnTo>
                  <a:pt x="380948" y="471767"/>
                </a:lnTo>
                <a:lnTo>
                  <a:pt x="416293" y="446779"/>
                </a:lnTo>
                <a:lnTo>
                  <a:pt x="446818" y="416255"/>
                </a:lnTo>
                <a:lnTo>
                  <a:pt x="471805" y="380910"/>
                </a:lnTo>
                <a:lnTo>
                  <a:pt x="490540" y="341460"/>
                </a:lnTo>
                <a:lnTo>
                  <a:pt x="502306" y="298622"/>
                </a:lnTo>
                <a:lnTo>
                  <a:pt x="506387" y="253111"/>
                </a:lnTo>
                <a:lnTo>
                  <a:pt x="502306" y="207604"/>
                </a:lnTo>
                <a:lnTo>
                  <a:pt x="490540" y="164777"/>
                </a:lnTo>
                <a:lnTo>
                  <a:pt x="471805" y="125344"/>
                </a:lnTo>
                <a:lnTo>
                  <a:pt x="446818" y="90019"/>
                </a:lnTo>
                <a:lnTo>
                  <a:pt x="416293" y="59516"/>
                </a:lnTo>
                <a:lnTo>
                  <a:pt x="380948" y="34548"/>
                </a:lnTo>
                <a:lnTo>
                  <a:pt x="341498" y="15830"/>
                </a:lnTo>
                <a:lnTo>
                  <a:pt x="298660" y="4076"/>
                </a:lnTo>
                <a:lnTo>
                  <a:pt x="253149" y="0"/>
                </a:lnTo>
                <a:close/>
              </a:path>
            </a:pathLst>
          </a:custGeom>
          <a:solidFill>
            <a:srgbClr val="FBB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72666" y="428866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38008" y="5113654"/>
            <a:ext cx="506730" cy="506730"/>
          </a:xfrm>
          <a:custGeom>
            <a:avLst/>
            <a:gdLst/>
            <a:ahLst/>
            <a:cxnLst/>
            <a:rect l="l" t="t" r="r" b="b"/>
            <a:pathLst>
              <a:path w="506730" h="506729">
                <a:moveTo>
                  <a:pt x="253149" y="0"/>
                </a:moveTo>
                <a:lnTo>
                  <a:pt x="207647" y="4076"/>
                </a:lnTo>
                <a:lnTo>
                  <a:pt x="164820" y="15830"/>
                </a:lnTo>
                <a:lnTo>
                  <a:pt x="125383" y="34548"/>
                </a:lnTo>
                <a:lnTo>
                  <a:pt x="90051" y="59516"/>
                </a:lnTo>
                <a:lnTo>
                  <a:pt x="59540" y="90019"/>
                </a:lnTo>
                <a:lnTo>
                  <a:pt x="34564" y="125344"/>
                </a:lnTo>
                <a:lnTo>
                  <a:pt x="15838" y="164777"/>
                </a:lnTo>
                <a:lnTo>
                  <a:pt x="4078" y="207604"/>
                </a:lnTo>
                <a:lnTo>
                  <a:pt x="0" y="253111"/>
                </a:lnTo>
                <a:lnTo>
                  <a:pt x="4078" y="298621"/>
                </a:lnTo>
                <a:lnTo>
                  <a:pt x="15838" y="341457"/>
                </a:lnTo>
                <a:lnTo>
                  <a:pt x="34564" y="380904"/>
                </a:lnTo>
                <a:lnTo>
                  <a:pt x="59540" y="416245"/>
                </a:lnTo>
                <a:lnTo>
                  <a:pt x="90051" y="446765"/>
                </a:lnTo>
                <a:lnTo>
                  <a:pt x="125383" y="471748"/>
                </a:lnTo>
                <a:lnTo>
                  <a:pt x="164820" y="490479"/>
                </a:lnTo>
                <a:lnTo>
                  <a:pt x="207647" y="502243"/>
                </a:lnTo>
                <a:lnTo>
                  <a:pt x="253149" y="506323"/>
                </a:lnTo>
                <a:lnTo>
                  <a:pt x="298660" y="502243"/>
                </a:lnTo>
                <a:lnTo>
                  <a:pt x="341498" y="490479"/>
                </a:lnTo>
                <a:lnTo>
                  <a:pt x="380948" y="471748"/>
                </a:lnTo>
                <a:lnTo>
                  <a:pt x="416293" y="446765"/>
                </a:lnTo>
                <a:lnTo>
                  <a:pt x="446818" y="416245"/>
                </a:lnTo>
                <a:lnTo>
                  <a:pt x="471805" y="380904"/>
                </a:lnTo>
                <a:lnTo>
                  <a:pt x="490540" y="341457"/>
                </a:lnTo>
                <a:lnTo>
                  <a:pt x="502306" y="298621"/>
                </a:lnTo>
                <a:lnTo>
                  <a:pt x="506387" y="253111"/>
                </a:lnTo>
                <a:lnTo>
                  <a:pt x="502306" y="207604"/>
                </a:lnTo>
                <a:lnTo>
                  <a:pt x="490540" y="164777"/>
                </a:lnTo>
                <a:lnTo>
                  <a:pt x="471805" y="125344"/>
                </a:lnTo>
                <a:lnTo>
                  <a:pt x="446818" y="90019"/>
                </a:lnTo>
                <a:lnTo>
                  <a:pt x="416293" y="59516"/>
                </a:lnTo>
                <a:lnTo>
                  <a:pt x="380948" y="34548"/>
                </a:lnTo>
                <a:lnTo>
                  <a:pt x="341498" y="15830"/>
                </a:lnTo>
                <a:lnTo>
                  <a:pt x="298660" y="4076"/>
                </a:lnTo>
                <a:lnTo>
                  <a:pt x="253149" y="0"/>
                </a:lnTo>
                <a:close/>
              </a:path>
            </a:pathLst>
          </a:custGeom>
          <a:solidFill>
            <a:srgbClr val="C2C8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20164" y="5202682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273935" y="390525"/>
            <a:ext cx="6151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69235" algn="l"/>
              </a:tabLst>
            </a:pPr>
            <a:r>
              <a:rPr b="1" spc="-5" dirty="0">
                <a:latin typeface="Calibri"/>
                <a:cs typeface="Calibri"/>
              </a:rPr>
              <a:t>Concep</a:t>
            </a:r>
            <a:r>
              <a:rPr b="1" dirty="0">
                <a:latin typeface="Calibri"/>
                <a:cs typeface="Calibri"/>
              </a:rPr>
              <a:t>t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	Bio</a:t>
            </a:r>
            <a:r>
              <a:rPr b="1" spc="-15" dirty="0">
                <a:latin typeface="Calibri"/>
                <a:cs typeface="Calibri"/>
              </a:rPr>
              <a:t>i</a:t>
            </a:r>
            <a:r>
              <a:rPr b="1" spc="-25" dirty="0">
                <a:latin typeface="Calibri"/>
                <a:cs typeface="Calibri"/>
              </a:rPr>
              <a:t>n</a:t>
            </a:r>
            <a:r>
              <a:rPr b="1" spc="-75" dirty="0">
                <a:latin typeface="Calibri"/>
                <a:cs typeface="Calibri"/>
              </a:rPr>
              <a:t>f</a:t>
            </a:r>
            <a:r>
              <a:rPr b="1" dirty="0">
                <a:latin typeface="Calibri"/>
                <a:cs typeface="Calibri"/>
              </a:rPr>
              <a:t>orm</a:t>
            </a:r>
            <a:r>
              <a:rPr b="1" spc="-40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tics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88719" y="2112645"/>
            <a:ext cx="85502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86409" algn="l"/>
                <a:tab pos="1356995" algn="l"/>
                <a:tab pos="1884045" algn="l"/>
                <a:tab pos="2199640" algn="l"/>
                <a:tab pos="3647440" algn="l"/>
                <a:tab pos="3943350" algn="l"/>
                <a:tab pos="4260215" algn="l"/>
                <a:tab pos="4927600" algn="l"/>
                <a:tab pos="6099810" algn="l"/>
                <a:tab pos="6343650" algn="l"/>
                <a:tab pos="6974840" algn="l"/>
                <a:tab pos="7428865" algn="l"/>
                <a:tab pos="7904480" algn="l"/>
                <a:tab pos="8420100" algn="l"/>
              </a:tabLst>
            </a:pPr>
            <a:r>
              <a:rPr sz="1500" b="1" spc="-20" dirty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he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u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1500" b="1" spc="5" dirty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im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te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500" b="1" spc="-20" dirty="0">
                <a:solidFill>
                  <a:srgbClr val="006FC0"/>
                </a:solidFill>
                <a:latin typeface="Arial"/>
                <a:cs typeface="Arial"/>
              </a:rPr>
              <a:t>g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oa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l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f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b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500" b="1" spc="-15" dirty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info</a:t>
            </a:r>
            <a:r>
              <a:rPr sz="1500" b="1" spc="-10" dirty="0">
                <a:solidFill>
                  <a:srgbClr val="006FC0"/>
                </a:solidFill>
                <a:latin typeface="Arial"/>
                <a:cs typeface="Arial"/>
              </a:rPr>
              <a:t>r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ma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1500" b="1" spc="5" dirty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cs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is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	to	</a:t>
            </a:r>
            <a:r>
              <a:rPr sz="1500" b="1" spc="-20" dirty="0">
                <a:solidFill>
                  <a:srgbClr val="006FC0"/>
                </a:solidFill>
                <a:latin typeface="Arial"/>
                <a:cs typeface="Arial"/>
              </a:rPr>
              <a:t>b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1500" b="1" spc="5" dirty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er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und</a:t>
            </a:r>
            <a:r>
              <a:rPr sz="1500" b="1" spc="-15" dirty="0">
                <a:solidFill>
                  <a:srgbClr val="006FC0"/>
                </a:solidFill>
                <a:latin typeface="Arial"/>
                <a:cs typeface="Arial"/>
              </a:rPr>
              <a:t>e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rst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500" b="1" spc="-20" dirty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d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1500" b="1" spc="-1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1500" b="1" spc="10" dirty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1500" b="1" spc="-35" dirty="0">
                <a:solidFill>
                  <a:srgbClr val="006FC0"/>
                </a:solidFill>
                <a:latin typeface="Arial"/>
                <a:cs typeface="Arial"/>
              </a:rPr>
              <a:t>v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ing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ce</a:t>
            </a:r>
            <a:r>
              <a:rPr sz="1500" b="1" spc="-1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l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an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d	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h</a:t>
            </a:r>
            <a:r>
              <a:rPr sz="1500" b="1" spc="-30" dirty="0">
                <a:solidFill>
                  <a:srgbClr val="006FC0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w	it 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functions</a:t>
            </a:r>
            <a:r>
              <a:rPr sz="15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at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 the molecular</a:t>
            </a:r>
            <a:r>
              <a:rPr sz="15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level.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08905" y="1176274"/>
            <a:ext cx="10871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Arial MT"/>
                <a:cs typeface="Arial MT"/>
              </a:rPr>
              <a:t>Goa</a:t>
            </a:r>
            <a:r>
              <a:rPr sz="3200" spc="-10" dirty="0">
                <a:solidFill>
                  <a:srgbClr val="C00000"/>
                </a:solidFill>
                <a:latin typeface="Arial MT"/>
                <a:cs typeface="Arial MT"/>
              </a:rPr>
              <a:t>l</a:t>
            </a:r>
            <a:r>
              <a:rPr sz="3200" dirty="0">
                <a:solidFill>
                  <a:srgbClr val="C00000"/>
                </a:solidFill>
                <a:latin typeface="Arial MT"/>
                <a:cs typeface="Arial MT"/>
              </a:rPr>
              <a:t>s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69694" y="3672332"/>
            <a:ext cx="4740275" cy="88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07695" algn="r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C00000"/>
                </a:solidFill>
                <a:latin typeface="Arial MT"/>
                <a:cs typeface="Arial MT"/>
              </a:rPr>
              <a:t>Scop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Development</a:t>
            </a:r>
            <a:r>
              <a:rPr sz="1500" b="1" spc="2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of computational</a:t>
            </a:r>
            <a:r>
              <a:rPr sz="15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tools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and</a:t>
            </a:r>
            <a:r>
              <a:rPr sz="1500" b="1" spc="4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databases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45894" y="5180457"/>
            <a:ext cx="935482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application of these tools and databases 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in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generating biological </a:t>
            </a: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knowledge to </a:t>
            </a:r>
            <a:r>
              <a:rPr sz="1500" b="1" spc="-5" dirty="0">
                <a:solidFill>
                  <a:srgbClr val="006FC0"/>
                </a:solidFill>
                <a:latin typeface="Arial"/>
                <a:cs typeface="Arial"/>
              </a:rPr>
              <a:t>better understand living </a:t>
            </a:r>
            <a:r>
              <a:rPr sz="1500" b="1" spc="-4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006FC0"/>
                </a:solidFill>
                <a:latin typeface="Arial"/>
                <a:cs typeface="Arial"/>
              </a:rPr>
              <a:t>systems.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3935" y="457022"/>
            <a:ext cx="6152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70505" algn="l"/>
              </a:tabLst>
            </a:pPr>
            <a:r>
              <a:rPr b="1" spc="-5" dirty="0">
                <a:latin typeface="Calibri"/>
                <a:cs typeface="Calibri"/>
              </a:rPr>
              <a:t>Conce</a:t>
            </a:r>
            <a:r>
              <a:rPr b="1" spc="-20" dirty="0">
                <a:latin typeface="Calibri"/>
                <a:cs typeface="Calibri"/>
              </a:rPr>
              <a:t>p</a:t>
            </a:r>
            <a:r>
              <a:rPr b="1" dirty="0">
                <a:latin typeface="Calibri"/>
                <a:cs typeface="Calibri"/>
              </a:rPr>
              <a:t>t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	Bi</a:t>
            </a:r>
            <a:r>
              <a:rPr b="1" spc="-20" dirty="0">
                <a:latin typeface="Calibri"/>
                <a:cs typeface="Calibri"/>
              </a:rPr>
              <a:t>o</a:t>
            </a:r>
            <a:r>
              <a:rPr b="1" dirty="0">
                <a:latin typeface="Calibri"/>
                <a:cs typeface="Calibri"/>
              </a:rPr>
              <a:t>i</a:t>
            </a:r>
            <a:r>
              <a:rPr b="1" spc="-30" dirty="0">
                <a:latin typeface="Calibri"/>
                <a:cs typeface="Calibri"/>
              </a:rPr>
              <a:t>n</a:t>
            </a:r>
            <a:r>
              <a:rPr b="1" spc="-75" dirty="0">
                <a:latin typeface="Calibri"/>
                <a:cs typeface="Calibri"/>
              </a:rPr>
              <a:t>f</a:t>
            </a:r>
            <a:r>
              <a:rPr b="1" dirty="0">
                <a:latin typeface="Calibri"/>
                <a:cs typeface="Calibri"/>
              </a:rPr>
              <a:t>orm</a:t>
            </a:r>
            <a:r>
              <a:rPr b="1" spc="-45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tics</a:t>
            </a:r>
          </a:p>
        </p:txBody>
      </p:sp>
      <p:sp>
        <p:nvSpPr>
          <p:cNvPr id="3" name="object 3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487" y="2128837"/>
            <a:ext cx="4767199" cy="40005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930900" y="1432052"/>
            <a:ext cx="4608195" cy="185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860" indent="-13779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SzPct val="69444"/>
              <a:buFont typeface="Wingdings"/>
              <a:buChar char=""/>
              <a:tabLst>
                <a:tab pos="150495" algn="l"/>
              </a:tabLst>
            </a:pP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Bioinformatics</a:t>
            </a:r>
            <a:r>
              <a:rPr sz="18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(Oxford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English</a:t>
            </a:r>
            <a:r>
              <a:rPr sz="18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Dictionary):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390"/>
              </a:spcBef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The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branch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of</a:t>
            </a:r>
            <a:r>
              <a:rPr sz="1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science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concerned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 with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information and information flow in biological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systems,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esp. the use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of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computational methods </a:t>
            </a:r>
            <a:r>
              <a:rPr sz="1800" b="1" spc="-39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in</a:t>
            </a:r>
            <a:r>
              <a:rPr sz="1800" b="1" spc="-2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genetics</a:t>
            </a:r>
            <a:r>
              <a:rPr sz="1800" b="1" spc="-4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and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genomics.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3600" y="3371850"/>
            <a:ext cx="4824349" cy="3216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225" y="1844675"/>
            <a:ext cx="2696210" cy="1477645"/>
          </a:xfrm>
          <a:custGeom>
            <a:avLst/>
            <a:gdLst/>
            <a:ahLst/>
            <a:cxnLst/>
            <a:rect l="l" t="t" r="r" b="b"/>
            <a:pathLst>
              <a:path w="2696210" h="1477645">
                <a:moveTo>
                  <a:pt x="2695702" y="0"/>
                </a:moveTo>
                <a:lnTo>
                  <a:pt x="0" y="0"/>
                </a:lnTo>
                <a:lnTo>
                  <a:pt x="0" y="1477390"/>
                </a:lnTo>
                <a:lnTo>
                  <a:pt x="2695702" y="1477390"/>
                </a:lnTo>
                <a:lnTo>
                  <a:pt x="2695702" y="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09091" y="1862785"/>
            <a:ext cx="25158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Biologists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collect molecular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data: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DNA</a:t>
            </a:r>
            <a:r>
              <a:rPr sz="1800" b="1" spc="-3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&amp;</a:t>
            </a:r>
            <a:r>
              <a:rPr sz="1800" b="1" spc="-3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Protein</a:t>
            </a:r>
            <a:r>
              <a:rPr sz="1800" b="1" spc="-4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sequences, </a:t>
            </a:r>
            <a:r>
              <a:rPr sz="1800" b="1" spc="-39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gene</a:t>
            </a:r>
            <a:r>
              <a:rPr sz="1800" b="1" spc="-3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expression,</a:t>
            </a:r>
            <a:r>
              <a:rPr sz="1800" b="1" spc="-5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etc.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9175" y="4768786"/>
            <a:ext cx="3730625" cy="1477645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91440" marR="167640">
              <a:lnSpc>
                <a:spcPct val="100000"/>
              </a:lnSpc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Computer scientists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(Mathematicians, Statisticians, </a:t>
            </a: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etc.)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Develop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tools, softwares,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algorithms </a:t>
            </a:r>
            <a:r>
              <a:rPr sz="1800" b="1" spc="-39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to</a:t>
            </a:r>
            <a:r>
              <a:rPr sz="1800" b="1" spc="-2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store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and</a:t>
            </a:r>
            <a:r>
              <a:rPr sz="1800" b="1" spc="-2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analyze</a:t>
            </a:r>
            <a:r>
              <a:rPr sz="18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the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 data.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8550" y="3178124"/>
            <a:ext cx="4673600" cy="1200785"/>
          </a:xfrm>
          <a:prstGeom prst="rect">
            <a:avLst/>
          </a:prstGeom>
          <a:solidFill>
            <a:srgbClr val="99CCFF"/>
          </a:solidFill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Bioinformaticians</a:t>
            </a:r>
            <a:endParaRPr sz="18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Study</a:t>
            </a:r>
            <a:r>
              <a:rPr sz="1800" b="1" spc="-3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biological</a:t>
            </a:r>
            <a:r>
              <a:rPr sz="18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questions</a:t>
            </a:r>
            <a:r>
              <a:rPr sz="1800" b="1" spc="-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by</a:t>
            </a:r>
            <a:r>
              <a:rPr sz="1800" b="1" spc="-5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analyzing</a:t>
            </a:r>
            <a:endParaRPr sz="18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molecular</a:t>
            </a:r>
            <a:r>
              <a:rPr sz="1800" b="1" spc="-8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data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81401" y="2778811"/>
            <a:ext cx="3098165" cy="1996439"/>
            <a:chOff x="3081401" y="2778811"/>
            <a:chExt cx="3098165" cy="1996439"/>
          </a:xfrm>
        </p:grpSpPr>
        <p:sp>
          <p:nvSpPr>
            <p:cNvPr id="7" name="object 7"/>
            <p:cNvSpPr/>
            <p:nvPr/>
          </p:nvSpPr>
          <p:spPr>
            <a:xfrm>
              <a:off x="3081401" y="2778811"/>
              <a:ext cx="3098165" cy="1141095"/>
            </a:xfrm>
            <a:custGeom>
              <a:avLst/>
              <a:gdLst/>
              <a:ahLst/>
              <a:cxnLst/>
              <a:rect l="l" t="t" r="r" b="b"/>
              <a:pathLst>
                <a:path w="3098165" h="1141095">
                  <a:moveTo>
                    <a:pt x="2377551" y="697291"/>
                  </a:moveTo>
                  <a:lnTo>
                    <a:pt x="2018538" y="904950"/>
                  </a:lnTo>
                  <a:lnTo>
                    <a:pt x="1980737" y="938361"/>
                  </a:lnTo>
                  <a:lnTo>
                    <a:pt x="1959403" y="982118"/>
                  </a:lnTo>
                  <a:lnTo>
                    <a:pt x="1956048" y="1030662"/>
                  </a:lnTo>
                  <a:lnTo>
                    <a:pt x="1972183" y="1078432"/>
                  </a:lnTo>
                  <a:lnTo>
                    <a:pt x="2005540" y="1116286"/>
                  </a:lnTo>
                  <a:lnTo>
                    <a:pt x="2049303" y="1137614"/>
                  </a:lnTo>
                  <a:lnTo>
                    <a:pt x="2097877" y="1140940"/>
                  </a:lnTo>
                  <a:lnTo>
                    <a:pt x="2145665" y="1124787"/>
                  </a:lnTo>
                  <a:lnTo>
                    <a:pt x="2879736" y="700226"/>
                  </a:lnTo>
                  <a:lnTo>
                    <a:pt x="2845308" y="700226"/>
                  </a:lnTo>
                  <a:lnTo>
                    <a:pt x="2377551" y="697291"/>
                  </a:lnTo>
                  <a:close/>
                </a:path>
                <a:path w="3098165" h="1141095">
                  <a:moveTo>
                    <a:pt x="2593721" y="572256"/>
                  </a:moveTo>
                  <a:lnTo>
                    <a:pt x="2377551" y="697291"/>
                  </a:lnTo>
                  <a:lnTo>
                    <a:pt x="2845308" y="700226"/>
                  </a:lnTo>
                  <a:lnTo>
                    <a:pt x="2845369" y="682573"/>
                  </a:lnTo>
                  <a:lnTo>
                    <a:pt x="2781300" y="682573"/>
                  </a:lnTo>
                  <a:lnTo>
                    <a:pt x="2593721" y="572256"/>
                  </a:lnTo>
                  <a:close/>
                </a:path>
                <a:path w="3098165" h="1141095">
                  <a:moveTo>
                    <a:pt x="2102060" y="0"/>
                  </a:moveTo>
                  <a:lnTo>
                    <a:pt x="2053463" y="2996"/>
                  </a:lnTo>
                  <a:lnTo>
                    <a:pt x="2009532" y="23995"/>
                  </a:lnTo>
                  <a:lnTo>
                    <a:pt x="1975865" y="61543"/>
                  </a:lnTo>
                  <a:lnTo>
                    <a:pt x="1959407" y="109212"/>
                  </a:lnTo>
                  <a:lnTo>
                    <a:pt x="1962403" y="157809"/>
                  </a:lnTo>
                  <a:lnTo>
                    <a:pt x="1983402" y="201739"/>
                  </a:lnTo>
                  <a:lnTo>
                    <a:pt x="2020951" y="235406"/>
                  </a:lnTo>
                  <a:lnTo>
                    <a:pt x="2374426" y="443288"/>
                  </a:lnTo>
                  <a:lnTo>
                    <a:pt x="2846197" y="446226"/>
                  </a:lnTo>
                  <a:lnTo>
                    <a:pt x="2845308" y="700226"/>
                  </a:lnTo>
                  <a:lnTo>
                    <a:pt x="2879736" y="700226"/>
                  </a:lnTo>
                  <a:lnTo>
                    <a:pt x="3097784" y="574115"/>
                  </a:lnTo>
                  <a:lnTo>
                    <a:pt x="2149729" y="16458"/>
                  </a:lnTo>
                  <a:lnTo>
                    <a:pt x="2102060" y="0"/>
                  </a:lnTo>
                  <a:close/>
                </a:path>
                <a:path w="3098165" h="1141095">
                  <a:moveTo>
                    <a:pt x="142875" y="116534"/>
                  </a:moveTo>
                  <a:lnTo>
                    <a:pt x="0" y="326592"/>
                  </a:lnTo>
                  <a:lnTo>
                    <a:pt x="64388" y="370026"/>
                  </a:lnTo>
                  <a:lnTo>
                    <a:pt x="99694" y="392632"/>
                  </a:lnTo>
                  <a:lnTo>
                    <a:pt x="136525" y="415238"/>
                  </a:lnTo>
                  <a:lnTo>
                    <a:pt x="177800" y="438606"/>
                  </a:lnTo>
                  <a:lnTo>
                    <a:pt x="220599" y="460958"/>
                  </a:lnTo>
                  <a:lnTo>
                    <a:pt x="267081" y="482929"/>
                  </a:lnTo>
                  <a:lnTo>
                    <a:pt x="317246" y="504265"/>
                  </a:lnTo>
                  <a:lnTo>
                    <a:pt x="371348" y="524712"/>
                  </a:lnTo>
                  <a:lnTo>
                    <a:pt x="429640" y="544016"/>
                  </a:lnTo>
                  <a:lnTo>
                    <a:pt x="493013" y="562431"/>
                  </a:lnTo>
                  <a:lnTo>
                    <a:pt x="561594" y="579703"/>
                  </a:lnTo>
                  <a:lnTo>
                    <a:pt x="635762" y="595705"/>
                  </a:lnTo>
                  <a:lnTo>
                    <a:pt x="675004" y="603325"/>
                  </a:lnTo>
                  <a:lnTo>
                    <a:pt x="758444" y="617422"/>
                  </a:lnTo>
                  <a:lnTo>
                    <a:pt x="802766" y="623899"/>
                  </a:lnTo>
                  <a:lnTo>
                    <a:pt x="848613" y="630122"/>
                  </a:lnTo>
                  <a:lnTo>
                    <a:pt x="896365" y="635964"/>
                  </a:lnTo>
                  <a:lnTo>
                    <a:pt x="946276" y="641552"/>
                  </a:lnTo>
                  <a:lnTo>
                    <a:pt x="997585" y="646759"/>
                  </a:lnTo>
                  <a:lnTo>
                    <a:pt x="1105662" y="656030"/>
                  </a:lnTo>
                  <a:lnTo>
                    <a:pt x="1279778" y="667841"/>
                  </a:lnTo>
                  <a:lnTo>
                    <a:pt x="1466977" y="677112"/>
                  </a:lnTo>
                  <a:lnTo>
                    <a:pt x="1734820" y="686510"/>
                  </a:lnTo>
                  <a:lnTo>
                    <a:pt x="2377551" y="697291"/>
                  </a:lnTo>
                  <a:lnTo>
                    <a:pt x="2593721" y="572256"/>
                  </a:lnTo>
                  <a:lnTo>
                    <a:pt x="2374426" y="443288"/>
                  </a:lnTo>
                  <a:lnTo>
                    <a:pt x="1881632" y="436066"/>
                  </a:lnTo>
                  <a:lnTo>
                    <a:pt x="1608327" y="428446"/>
                  </a:lnTo>
                  <a:lnTo>
                    <a:pt x="1354963" y="417524"/>
                  </a:lnTo>
                  <a:lnTo>
                    <a:pt x="1181100" y="406983"/>
                  </a:lnTo>
                  <a:lnTo>
                    <a:pt x="1023112" y="394029"/>
                  </a:lnTo>
                  <a:lnTo>
                    <a:pt x="927481" y="383996"/>
                  </a:lnTo>
                  <a:lnTo>
                    <a:pt x="882650" y="378408"/>
                  </a:lnTo>
                  <a:lnTo>
                    <a:pt x="798957" y="366597"/>
                  </a:lnTo>
                  <a:lnTo>
                    <a:pt x="759840" y="360374"/>
                  </a:lnTo>
                  <a:lnTo>
                    <a:pt x="687324" y="347039"/>
                  </a:lnTo>
                  <a:lnTo>
                    <a:pt x="621284" y="332815"/>
                  </a:lnTo>
                  <a:lnTo>
                    <a:pt x="561594" y="317829"/>
                  </a:lnTo>
                  <a:lnTo>
                    <a:pt x="507746" y="302335"/>
                  </a:lnTo>
                  <a:lnTo>
                    <a:pt x="458597" y="286079"/>
                  </a:lnTo>
                  <a:lnTo>
                    <a:pt x="413893" y="269315"/>
                  </a:lnTo>
                  <a:lnTo>
                    <a:pt x="373252" y="252170"/>
                  </a:lnTo>
                  <a:lnTo>
                    <a:pt x="335914" y="234644"/>
                  </a:lnTo>
                  <a:lnTo>
                    <a:pt x="300863" y="216356"/>
                  </a:lnTo>
                  <a:lnTo>
                    <a:pt x="236727" y="178891"/>
                  </a:lnTo>
                  <a:lnTo>
                    <a:pt x="174498" y="138124"/>
                  </a:lnTo>
                  <a:lnTo>
                    <a:pt x="142875" y="116534"/>
                  </a:lnTo>
                  <a:close/>
                </a:path>
                <a:path w="3098165" h="1141095">
                  <a:moveTo>
                    <a:pt x="2782189" y="463244"/>
                  </a:moveTo>
                  <a:lnTo>
                    <a:pt x="2593721" y="572256"/>
                  </a:lnTo>
                  <a:lnTo>
                    <a:pt x="2781300" y="682573"/>
                  </a:lnTo>
                  <a:lnTo>
                    <a:pt x="2782189" y="463244"/>
                  </a:lnTo>
                  <a:close/>
                </a:path>
                <a:path w="3098165" h="1141095">
                  <a:moveTo>
                    <a:pt x="2846137" y="463244"/>
                  </a:moveTo>
                  <a:lnTo>
                    <a:pt x="2782189" y="463244"/>
                  </a:lnTo>
                  <a:lnTo>
                    <a:pt x="2781300" y="682573"/>
                  </a:lnTo>
                  <a:lnTo>
                    <a:pt x="2845369" y="682573"/>
                  </a:lnTo>
                  <a:lnTo>
                    <a:pt x="2846137" y="463244"/>
                  </a:lnTo>
                  <a:close/>
                </a:path>
                <a:path w="3098165" h="1141095">
                  <a:moveTo>
                    <a:pt x="2374426" y="443288"/>
                  </a:moveTo>
                  <a:lnTo>
                    <a:pt x="2593721" y="572256"/>
                  </a:lnTo>
                  <a:lnTo>
                    <a:pt x="2782189" y="463244"/>
                  </a:lnTo>
                  <a:lnTo>
                    <a:pt x="2846137" y="463244"/>
                  </a:lnTo>
                  <a:lnTo>
                    <a:pt x="2846197" y="446226"/>
                  </a:lnTo>
                  <a:lnTo>
                    <a:pt x="2374426" y="443288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39186" y="3601073"/>
              <a:ext cx="3005455" cy="1174115"/>
            </a:xfrm>
            <a:custGeom>
              <a:avLst/>
              <a:gdLst/>
              <a:ahLst/>
              <a:cxnLst/>
              <a:rect l="l" t="t" r="r" b="b"/>
              <a:pathLst>
                <a:path w="3005454" h="1174114">
                  <a:moveTo>
                    <a:pt x="2283871" y="439858"/>
                  </a:moveTo>
                  <a:lnTo>
                    <a:pt x="2077085" y="445908"/>
                  </a:lnTo>
                  <a:lnTo>
                    <a:pt x="1647571" y="463942"/>
                  </a:lnTo>
                  <a:lnTo>
                    <a:pt x="1382776" y="480833"/>
                  </a:lnTo>
                  <a:lnTo>
                    <a:pt x="1198117" y="496835"/>
                  </a:lnTo>
                  <a:lnTo>
                    <a:pt x="1139443" y="502931"/>
                  </a:lnTo>
                  <a:lnTo>
                    <a:pt x="1026794" y="516012"/>
                  </a:lnTo>
                  <a:lnTo>
                    <a:pt x="921003" y="530998"/>
                  </a:lnTo>
                  <a:lnTo>
                    <a:pt x="870458" y="539253"/>
                  </a:lnTo>
                  <a:lnTo>
                    <a:pt x="822071" y="547889"/>
                  </a:lnTo>
                  <a:lnTo>
                    <a:pt x="775208" y="557033"/>
                  </a:lnTo>
                  <a:lnTo>
                    <a:pt x="730376" y="566685"/>
                  </a:lnTo>
                  <a:lnTo>
                    <a:pt x="687324" y="576845"/>
                  </a:lnTo>
                  <a:lnTo>
                    <a:pt x="646429" y="587513"/>
                  </a:lnTo>
                  <a:lnTo>
                    <a:pt x="606425" y="598816"/>
                  </a:lnTo>
                  <a:lnTo>
                    <a:pt x="568960" y="610373"/>
                  </a:lnTo>
                  <a:lnTo>
                    <a:pt x="532511" y="622438"/>
                  </a:lnTo>
                  <a:lnTo>
                    <a:pt x="464692" y="647965"/>
                  </a:lnTo>
                  <a:lnTo>
                    <a:pt x="401827" y="675524"/>
                  </a:lnTo>
                  <a:lnTo>
                    <a:pt x="344931" y="704480"/>
                  </a:lnTo>
                  <a:lnTo>
                    <a:pt x="292608" y="735087"/>
                  </a:lnTo>
                  <a:lnTo>
                    <a:pt x="244983" y="767218"/>
                  </a:lnTo>
                  <a:lnTo>
                    <a:pt x="201675" y="800238"/>
                  </a:lnTo>
                  <a:lnTo>
                    <a:pt x="162813" y="833766"/>
                  </a:lnTo>
                  <a:lnTo>
                    <a:pt x="127126" y="867929"/>
                  </a:lnTo>
                  <a:lnTo>
                    <a:pt x="78993" y="919491"/>
                  </a:lnTo>
                  <a:lnTo>
                    <a:pt x="50800" y="952638"/>
                  </a:lnTo>
                  <a:lnTo>
                    <a:pt x="24637" y="984769"/>
                  </a:lnTo>
                  <a:lnTo>
                    <a:pt x="0" y="1015884"/>
                  </a:lnTo>
                  <a:lnTo>
                    <a:pt x="198881" y="1173872"/>
                  </a:lnTo>
                  <a:lnTo>
                    <a:pt x="223519" y="1142757"/>
                  </a:lnTo>
                  <a:lnTo>
                    <a:pt x="247903" y="1112912"/>
                  </a:lnTo>
                  <a:lnTo>
                    <a:pt x="297052" y="1057286"/>
                  </a:lnTo>
                  <a:lnTo>
                    <a:pt x="335661" y="1019948"/>
                  </a:lnTo>
                  <a:lnTo>
                    <a:pt x="364616" y="995183"/>
                  </a:lnTo>
                  <a:lnTo>
                    <a:pt x="395986" y="971434"/>
                  </a:lnTo>
                  <a:lnTo>
                    <a:pt x="430784" y="948193"/>
                  </a:lnTo>
                  <a:lnTo>
                    <a:pt x="469646" y="925714"/>
                  </a:lnTo>
                  <a:lnTo>
                    <a:pt x="513714" y="903489"/>
                  </a:lnTo>
                  <a:lnTo>
                    <a:pt x="562737" y="882280"/>
                  </a:lnTo>
                  <a:lnTo>
                    <a:pt x="618616" y="861452"/>
                  </a:lnTo>
                  <a:lnTo>
                    <a:pt x="681227" y="841513"/>
                  </a:lnTo>
                  <a:lnTo>
                    <a:pt x="751077" y="822717"/>
                  </a:lnTo>
                  <a:lnTo>
                    <a:pt x="788797" y="813954"/>
                  </a:lnTo>
                  <a:lnTo>
                    <a:pt x="828801" y="805318"/>
                  </a:lnTo>
                  <a:lnTo>
                    <a:pt x="870712" y="797190"/>
                  </a:lnTo>
                  <a:lnTo>
                    <a:pt x="915035" y="789189"/>
                  </a:lnTo>
                  <a:lnTo>
                    <a:pt x="961389" y="781823"/>
                  </a:lnTo>
                  <a:lnTo>
                    <a:pt x="1010030" y="774584"/>
                  </a:lnTo>
                  <a:lnTo>
                    <a:pt x="1113154" y="761376"/>
                  </a:lnTo>
                  <a:lnTo>
                    <a:pt x="1224026" y="749438"/>
                  </a:lnTo>
                  <a:lnTo>
                    <a:pt x="1341754" y="738897"/>
                  </a:lnTo>
                  <a:lnTo>
                    <a:pt x="1530096" y="725308"/>
                  </a:lnTo>
                  <a:lnTo>
                    <a:pt x="1799463" y="710830"/>
                  </a:lnTo>
                  <a:lnTo>
                    <a:pt x="2234565" y="695209"/>
                  </a:lnTo>
                  <a:lnTo>
                    <a:pt x="2282869" y="693991"/>
                  </a:lnTo>
                  <a:lnTo>
                    <a:pt x="2501090" y="561220"/>
                  </a:lnTo>
                  <a:lnTo>
                    <a:pt x="2283871" y="439858"/>
                  </a:lnTo>
                  <a:close/>
                </a:path>
                <a:path w="3005454" h="1174114">
                  <a:moveTo>
                    <a:pt x="2786205" y="429652"/>
                  </a:moveTo>
                  <a:lnTo>
                    <a:pt x="2750692" y="429652"/>
                  </a:lnTo>
                  <a:lnTo>
                    <a:pt x="2755391" y="683525"/>
                  </a:lnTo>
                  <a:lnTo>
                    <a:pt x="2282869" y="693991"/>
                  </a:lnTo>
                  <a:lnTo>
                    <a:pt x="1933321" y="906664"/>
                  </a:lnTo>
                  <a:lnTo>
                    <a:pt x="1896332" y="940877"/>
                  </a:lnTo>
                  <a:lnTo>
                    <a:pt x="1876012" y="985103"/>
                  </a:lnTo>
                  <a:lnTo>
                    <a:pt x="1873742" y="1033734"/>
                  </a:lnTo>
                  <a:lnTo>
                    <a:pt x="1890902" y="1081162"/>
                  </a:lnTo>
                  <a:lnTo>
                    <a:pt x="1925115" y="1118223"/>
                  </a:lnTo>
                  <a:lnTo>
                    <a:pt x="1969341" y="1138566"/>
                  </a:lnTo>
                  <a:lnTo>
                    <a:pt x="2017972" y="1140813"/>
                  </a:lnTo>
                  <a:lnTo>
                    <a:pt x="2065401" y="1123580"/>
                  </a:lnTo>
                  <a:lnTo>
                    <a:pt x="3005074" y="551953"/>
                  </a:lnTo>
                  <a:lnTo>
                    <a:pt x="2786205" y="429652"/>
                  </a:lnTo>
                  <a:close/>
                </a:path>
                <a:path w="3005454" h="1174114">
                  <a:moveTo>
                    <a:pt x="2501090" y="561220"/>
                  </a:moveTo>
                  <a:lnTo>
                    <a:pt x="2282869" y="693991"/>
                  </a:lnTo>
                  <a:lnTo>
                    <a:pt x="2755391" y="683525"/>
                  </a:lnTo>
                  <a:lnTo>
                    <a:pt x="2755093" y="667396"/>
                  </a:lnTo>
                  <a:lnTo>
                    <a:pt x="2691129" y="667396"/>
                  </a:lnTo>
                  <a:lnTo>
                    <a:pt x="2501090" y="561220"/>
                  </a:lnTo>
                  <a:close/>
                </a:path>
                <a:path w="3005454" h="1174114">
                  <a:moveTo>
                    <a:pt x="2687066" y="448067"/>
                  </a:moveTo>
                  <a:lnTo>
                    <a:pt x="2501090" y="561220"/>
                  </a:lnTo>
                  <a:lnTo>
                    <a:pt x="2691129" y="667396"/>
                  </a:lnTo>
                  <a:lnTo>
                    <a:pt x="2687066" y="448067"/>
                  </a:lnTo>
                  <a:close/>
                </a:path>
                <a:path w="3005454" h="1174114">
                  <a:moveTo>
                    <a:pt x="2751033" y="448067"/>
                  </a:moveTo>
                  <a:lnTo>
                    <a:pt x="2687066" y="448067"/>
                  </a:lnTo>
                  <a:lnTo>
                    <a:pt x="2691129" y="667396"/>
                  </a:lnTo>
                  <a:lnTo>
                    <a:pt x="2755093" y="667396"/>
                  </a:lnTo>
                  <a:lnTo>
                    <a:pt x="2751033" y="448067"/>
                  </a:lnTo>
                  <a:close/>
                </a:path>
                <a:path w="3005454" h="1174114">
                  <a:moveTo>
                    <a:pt x="2750692" y="429652"/>
                  </a:moveTo>
                  <a:lnTo>
                    <a:pt x="2283871" y="439858"/>
                  </a:lnTo>
                  <a:lnTo>
                    <a:pt x="2501090" y="561220"/>
                  </a:lnTo>
                  <a:lnTo>
                    <a:pt x="2687066" y="448067"/>
                  </a:lnTo>
                  <a:lnTo>
                    <a:pt x="2751033" y="448067"/>
                  </a:lnTo>
                  <a:lnTo>
                    <a:pt x="2750692" y="429652"/>
                  </a:lnTo>
                  <a:close/>
                </a:path>
                <a:path w="3005454" h="1174114">
                  <a:moveTo>
                    <a:pt x="1996817" y="0"/>
                  </a:moveTo>
                  <a:lnTo>
                    <a:pt x="1948306" y="4075"/>
                  </a:lnTo>
                  <a:lnTo>
                    <a:pt x="1904845" y="26058"/>
                  </a:lnTo>
                  <a:lnTo>
                    <a:pt x="1871979" y="64400"/>
                  </a:lnTo>
                  <a:lnTo>
                    <a:pt x="1856601" y="112408"/>
                  </a:lnTo>
                  <a:lnTo>
                    <a:pt x="1860677" y="160905"/>
                  </a:lnTo>
                  <a:lnTo>
                    <a:pt x="1882659" y="204329"/>
                  </a:lnTo>
                  <a:lnTo>
                    <a:pt x="1921002" y="237120"/>
                  </a:lnTo>
                  <a:lnTo>
                    <a:pt x="2283871" y="439858"/>
                  </a:lnTo>
                  <a:lnTo>
                    <a:pt x="2750692" y="429652"/>
                  </a:lnTo>
                  <a:lnTo>
                    <a:pt x="2786205" y="429652"/>
                  </a:lnTo>
                  <a:lnTo>
                    <a:pt x="2044827" y="15378"/>
                  </a:lnTo>
                  <a:lnTo>
                    <a:pt x="199681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507994" y="1780133"/>
            <a:ext cx="7546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000" b="1" dirty="0">
                <a:solidFill>
                  <a:srgbClr val="282E39"/>
                </a:solidFill>
                <a:latin typeface="Calibri"/>
                <a:cs typeface="Calibri"/>
              </a:rPr>
              <a:t>The 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field </a:t>
            </a:r>
            <a:r>
              <a:rPr sz="2000" b="1" dirty="0">
                <a:solidFill>
                  <a:srgbClr val="282E39"/>
                </a:solidFill>
                <a:latin typeface="Calibri"/>
                <a:cs typeface="Calibri"/>
              </a:rPr>
              <a:t>of science in 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which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biology</a:t>
            </a:r>
            <a:r>
              <a:rPr sz="2000" b="1" spc="-15" dirty="0">
                <a:solidFill>
                  <a:srgbClr val="282E39"/>
                </a:solidFill>
                <a:latin typeface="Calibri"/>
                <a:cs typeface="Calibri"/>
              </a:rPr>
              <a:t>,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computer </a:t>
            </a:r>
            <a:r>
              <a:rPr sz="2000" b="1" dirty="0">
                <a:solidFill>
                  <a:srgbClr val="282E39"/>
                </a:solidFill>
                <a:latin typeface="Calibri"/>
                <a:cs typeface="Calibri"/>
              </a:rPr>
              <a:t>science 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and information </a:t>
            </a:r>
            <a:r>
              <a:rPr sz="2000" b="1" spc="-44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technology </a:t>
            </a:r>
            <a:r>
              <a:rPr sz="2000" b="1" spc="-10" dirty="0">
                <a:solidFill>
                  <a:srgbClr val="282E39"/>
                </a:solidFill>
                <a:latin typeface="Calibri"/>
                <a:cs typeface="Calibri"/>
              </a:rPr>
              <a:t>merge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82E39"/>
                </a:solidFill>
                <a:latin typeface="Calibri"/>
                <a:cs typeface="Calibri"/>
              </a:rPr>
              <a:t>into </a:t>
            </a:r>
            <a:r>
              <a:rPr sz="2000" b="1" dirty="0">
                <a:solidFill>
                  <a:srgbClr val="282E39"/>
                </a:solidFill>
                <a:latin typeface="Calibri"/>
                <a:cs typeface="Calibri"/>
              </a:rPr>
              <a:t>a 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single</a:t>
            </a:r>
            <a:r>
              <a:rPr sz="20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282E39"/>
                </a:solidFill>
                <a:latin typeface="Calibri"/>
                <a:cs typeface="Calibri"/>
              </a:rPr>
              <a:t>discipline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71935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D8E90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273935" y="390525"/>
            <a:ext cx="61512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69235" algn="l"/>
              </a:tabLst>
            </a:pPr>
            <a:r>
              <a:rPr b="1" spc="-5" dirty="0">
                <a:latin typeface="Calibri"/>
                <a:cs typeface="Calibri"/>
              </a:rPr>
              <a:t>Concep</a:t>
            </a:r>
            <a:r>
              <a:rPr b="1" dirty="0">
                <a:latin typeface="Calibri"/>
                <a:cs typeface="Calibri"/>
              </a:rPr>
              <a:t>t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	Bio</a:t>
            </a:r>
            <a:r>
              <a:rPr b="1" spc="-15" dirty="0">
                <a:latin typeface="Calibri"/>
                <a:cs typeface="Calibri"/>
              </a:rPr>
              <a:t>i</a:t>
            </a:r>
            <a:r>
              <a:rPr b="1" spc="-25" dirty="0">
                <a:latin typeface="Calibri"/>
                <a:cs typeface="Calibri"/>
              </a:rPr>
              <a:t>n</a:t>
            </a:r>
            <a:r>
              <a:rPr b="1" spc="-75" dirty="0">
                <a:latin typeface="Calibri"/>
                <a:cs typeface="Calibri"/>
              </a:rPr>
              <a:t>f</a:t>
            </a:r>
            <a:r>
              <a:rPr b="1" dirty="0">
                <a:latin typeface="Calibri"/>
                <a:cs typeface="Calibri"/>
              </a:rPr>
              <a:t>orm</a:t>
            </a:r>
            <a:r>
              <a:rPr b="1" spc="-40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tics</a:t>
            </a: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39200" y="4953000"/>
            <a:ext cx="2743200" cy="1692275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823329" y="5810199"/>
            <a:ext cx="10299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A</a:t>
            </a:r>
            <a:r>
              <a:rPr sz="1800" b="1" spc="-7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biologist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5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04075" y="5256784"/>
            <a:ext cx="256540" cy="563245"/>
          </a:xfrm>
          <a:custGeom>
            <a:avLst/>
            <a:gdLst/>
            <a:ahLst/>
            <a:cxnLst/>
            <a:rect l="l" t="t" r="r" b="b"/>
            <a:pathLst>
              <a:path w="256540" h="563245">
                <a:moveTo>
                  <a:pt x="25697" y="303275"/>
                </a:moveTo>
                <a:lnTo>
                  <a:pt x="14858" y="306577"/>
                </a:lnTo>
                <a:lnTo>
                  <a:pt x="6159" y="313827"/>
                </a:lnTo>
                <a:lnTo>
                  <a:pt x="1079" y="323513"/>
                </a:lnTo>
                <a:lnTo>
                  <a:pt x="0" y="334399"/>
                </a:lnTo>
                <a:lnTo>
                  <a:pt x="3301" y="345249"/>
                </a:lnTo>
                <a:lnTo>
                  <a:pt x="120650" y="563117"/>
                </a:lnTo>
                <a:lnTo>
                  <a:pt x="155720" y="507403"/>
                </a:lnTo>
                <a:lnTo>
                  <a:pt x="151129" y="507403"/>
                </a:lnTo>
                <a:lnTo>
                  <a:pt x="93979" y="505472"/>
                </a:lnTo>
                <a:lnTo>
                  <a:pt x="97564" y="399786"/>
                </a:lnTo>
                <a:lnTo>
                  <a:pt x="53594" y="318134"/>
                </a:lnTo>
                <a:lnTo>
                  <a:pt x="46327" y="309435"/>
                </a:lnTo>
                <a:lnTo>
                  <a:pt x="36607" y="304355"/>
                </a:lnTo>
                <a:lnTo>
                  <a:pt x="25697" y="303275"/>
                </a:lnTo>
                <a:close/>
              </a:path>
              <a:path w="256540" h="563245">
                <a:moveTo>
                  <a:pt x="97564" y="399786"/>
                </a:moveTo>
                <a:lnTo>
                  <a:pt x="93979" y="505472"/>
                </a:lnTo>
                <a:lnTo>
                  <a:pt x="151129" y="507403"/>
                </a:lnTo>
                <a:lnTo>
                  <a:pt x="151622" y="492886"/>
                </a:lnTo>
                <a:lnTo>
                  <a:pt x="147700" y="492886"/>
                </a:lnTo>
                <a:lnTo>
                  <a:pt x="98425" y="491210"/>
                </a:lnTo>
                <a:lnTo>
                  <a:pt x="124485" y="449776"/>
                </a:lnTo>
                <a:lnTo>
                  <a:pt x="97564" y="399786"/>
                </a:lnTo>
                <a:close/>
              </a:path>
              <a:path w="256540" h="563245">
                <a:moveTo>
                  <a:pt x="232985" y="310302"/>
                </a:moveTo>
                <a:lnTo>
                  <a:pt x="154715" y="401714"/>
                </a:lnTo>
                <a:lnTo>
                  <a:pt x="151129" y="507403"/>
                </a:lnTo>
                <a:lnTo>
                  <a:pt x="155720" y="507403"/>
                </a:lnTo>
                <a:lnTo>
                  <a:pt x="252475" y="353694"/>
                </a:lnTo>
                <a:lnTo>
                  <a:pt x="256498" y="343091"/>
                </a:lnTo>
                <a:lnTo>
                  <a:pt x="256174" y="332147"/>
                </a:lnTo>
                <a:lnTo>
                  <a:pt x="251779" y="322135"/>
                </a:lnTo>
                <a:lnTo>
                  <a:pt x="243585" y="314324"/>
                </a:lnTo>
                <a:lnTo>
                  <a:pt x="232985" y="310302"/>
                </a:lnTo>
                <a:close/>
              </a:path>
              <a:path w="256540" h="563245">
                <a:moveTo>
                  <a:pt x="124485" y="449776"/>
                </a:moveTo>
                <a:lnTo>
                  <a:pt x="98425" y="491210"/>
                </a:lnTo>
                <a:lnTo>
                  <a:pt x="147700" y="492886"/>
                </a:lnTo>
                <a:lnTo>
                  <a:pt x="124485" y="449776"/>
                </a:lnTo>
                <a:close/>
              </a:path>
              <a:path w="256540" h="563245">
                <a:moveTo>
                  <a:pt x="154715" y="401714"/>
                </a:moveTo>
                <a:lnTo>
                  <a:pt x="124485" y="449776"/>
                </a:lnTo>
                <a:lnTo>
                  <a:pt x="147700" y="492886"/>
                </a:lnTo>
                <a:lnTo>
                  <a:pt x="151622" y="492886"/>
                </a:lnTo>
                <a:lnTo>
                  <a:pt x="154715" y="401714"/>
                </a:lnTo>
                <a:close/>
              </a:path>
              <a:path w="256540" h="563245">
                <a:moveTo>
                  <a:pt x="111125" y="0"/>
                </a:moveTo>
                <a:lnTo>
                  <a:pt x="97564" y="399786"/>
                </a:lnTo>
                <a:lnTo>
                  <a:pt x="124485" y="449776"/>
                </a:lnTo>
                <a:lnTo>
                  <a:pt x="154715" y="401714"/>
                </a:lnTo>
                <a:lnTo>
                  <a:pt x="168275" y="2031"/>
                </a:lnTo>
                <a:lnTo>
                  <a:pt x="111125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72425" y="5815235"/>
            <a:ext cx="715010" cy="257175"/>
          </a:xfrm>
          <a:custGeom>
            <a:avLst/>
            <a:gdLst/>
            <a:ahLst/>
            <a:cxnLst/>
            <a:rect l="l" t="t" r="r" b="b"/>
            <a:pathLst>
              <a:path w="715009" h="257175">
                <a:moveTo>
                  <a:pt x="601069" y="128357"/>
                </a:moveTo>
                <a:lnTo>
                  <a:pt x="471931" y="203687"/>
                </a:lnTo>
                <a:lnTo>
                  <a:pt x="463466" y="211231"/>
                </a:lnTo>
                <a:lnTo>
                  <a:pt x="458692" y="221098"/>
                </a:lnTo>
                <a:lnTo>
                  <a:pt x="457965" y="232029"/>
                </a:lnTo>
                <a:lnTo>
                  <a:pt x="461645" y="242765"/>
                </a:lnTo>
                <a:lnTo>
                  <a:pt x="469203" y="251245"/>
                </a:lnTo>
                <a:lnTo>
                  <a:pt x="479059" y="256005"/>
                </a:lnTo>
                <a:lnTo>
                  <a:pt x="489987" y="256717"/>
                </a:lnTo>
                <a:lnTo>
                  <a:pt x="500760" y="253052"/>
                </a:lnTo>
                <a:lnTo>
                  <a:pt x="665518" y="156939"/>
                </a:lnTo>
                <a:lnTo>
                  <a:pt x="657732" y="156939"/>
                </a:lnTo>
                <a:lnTo>
                  <a:pt x="657732" y="153040"/>
                </a:lnTo>
                <a:lnTo>
                  <a:pt x="643381" y="153040"/>
                </a:lnTo>
                <a:lnTo>
                  <a:pt x="601069" y="128357"/>
                </a:lnTo>
                <a:close/>
              </a:path>
              <a:path w="715009" h="257175">
                <a:moveTo>
                  <a:pt x="552094" y="99789"/>
                </a:moveTo>
                <a:lnTo>
                  <a:pt x="0" y="99789"/>
                </a:lnTo>
                <a:lnTo>
                  <a:pt x="0" y="156939"/>
                </a:lnTo>
                <a:lnTo>
                  <a:pt x="552072" y="156939"/>
                </a:lnTo>
                <a:lnTo>
                  <a:pt x="601069" y="128357"/>
                </a:lnTo>
                <a:lnTo>
                  <a:pt x="552094" y="99789"/>
                </a:lnTo>
                <a:close/>
              </a:path>
              <a:path w="715009" h="257175">
                <a:moveTo>
                  <a:pt x="665523" y="99789"/>
                </a:moveTo>
                <a:lnTo>
                  <a:pt x="657732" y="99789"/>
                </a:lnTo>
                <a:lnTo>
                  <a:pt x="657732" y="156939"/>
                </a:lnTo>
                <a:lnTo>
                  <a:pt x="665518" y="156939"/>
                </a:lnTo>
                <a:lnTo>
                  <a:pt x="714501" y="128364"/>
                </a:lnTo>
                <a:lnTo>
                  <a:pt x="665523" y="99789"/>
                </a:lnTo>
                <a:close/>
              </a:path>
              <a:path w="715009" h="257175">
                <a:moveTo>
                  <a:pt x="643381" y="103675"/>
                </a:moveTo>
                <a:lnTo>
                  <a:pt x="601069" y="128357"/>
                </a:lnTo>
                <a:lnTo>
                  <a:pt x="643381" y="153040"/>
                </a:lnTo>
                <a:lnTo>
                  <a:pt x="643381" y="103675"/>
                </a:lnTo>
                <a:close/>
              </a:path>
              <a:path w="715009" h="257175">
                <a:moveTo>
                  <a:pt x="657732" y="103675"/>
                </a:moveTo>
                <a:lnTo>
                  <a:pt x="643381" y="103675"/>
                </a:lnTo>
                <a:lnTo>
                  <a:pt x="643381" y="153040"/>
                </a:lnTo>
                <a:lnTo>
                  <a:pt x="657732" y="153040"/>
                </a:lnTo>
                <a:lnTo>
                  <a:pt x="657732" y="103675"/>
                </a:lnTo>
                <a:close/>
              </a:path>
              <a:path w="715009" h="257175">
                <a:moveTo>
                  <a:pt x="489987" y="0"/>
                </a:moveTo>
                <a:lnTo>
                  <a:pt x="479059" y="714"/>
                </a:lnTo>
                <a:lnTo>
                  <a:pt x="469203" y="5475"/>
                </a:lnTo>
                <a:lnTo>
                  <a:pt x="461645" y="13949"/>
                </a:lnTo>
                <a:lnTo>
                  <a:pt x="457965" y="24686"/>
                </a:lnTo>
                <a:lnTo>
                  <a:pt x="458692" y="35617"/>
                </a:lnTo>
                <a:lnTo>
                  <a:pt x="463466" y="45484"/>
                </a:lnTo>
                <a:lnTo>
                  <a:pt x="471931" y="53027"/>
                </a:lnTo>
                <a:lnTo>
                  <a:pt x="601069" y="128357"/>
                </a:lnTo>
                <a:lnTo>
                  <a:pt x="643381" y="103675"/>
                </a:lnTo>
                <a:lnTo>
                  <a:pt x="657732" y="103675"/>
                </a:lnTo>
                <a:lnTo>
                  <a:pt x="657732" y="99789"/>
                </a:lnTo>
                <a:lnTo>
                  <a:pt x="665523" y="99789"/>
                </a:lnTo>
                <a:lnTo>
                  <a:pt x="500760" y="3662"/>
                </a:lnTo>
                <a:lnTo>
                  <a:pt x="489987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794754" y="4981447"/>
            <a:ext cx="989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In</a:t>
            </a:r>
            <a:r>
              <a:rPr sz="1800" b="1" spc="-6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the</a:t>
            </a:r>
            <a:r>
              <a:rPr sz="1800" b="1" spc="-5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end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194550" y="4456684"/>
            <a:ext cx="256540" cy="563245"/>
          </a:xfrm>
          <a:custGeom>
            <a:avLst/>
            <a:gdLst/>
            <a:ahLst/>
            <a:cxnLst/>
            <a:rect l="l" t="t" r="r" b="b"/>
            <a:pathLst>
              <a:path w="256540" h="563245">
                <a:moveTo>
                  <a:pt x="25697" y="303276"/>
                </a:moveTo>
                <a:lnTo>
                  <a:pt x="14858" y="306578"/>
                </a:lnTo>
                <a:lnTo>
                  <a:pt x="6159" y="313826"/>
                </a:lnTo>
                <a:lnTo>
                  <a:pt x="1079" y="323516"/>
                </a:lnTo>
                <a:lnTo>
                  <a:pt x="0" y="334420"/>
                </a:lnTo>
                <a:lnTo>
                  <a:pt x="3301" y="345313"/>
                </a:lnTo>
                <a:lnTo>
                  <a:pt x="120650" y="563118"/>
                </a:lnTo>
                <a:lnTo>
                  <a:pt x="155744" y="507365"/>
                </a:lnTo>
                <a:lnTo>
                  <a:pt x="151129" y="507365"/>
                </a:lnTo>
                <a:lnTo>
                  <a:pt x="93979" y="505460"/>
                </a:lnTo>
                <a:lnTo>
                  <a:pt x="97564" y="399785"/>
                </a:lnTo>
                <a:lnTo>
                  <a:pt x="53594" y="318135"/>
                </a:lnTo>
                <a:lnTo>
                  <a:pt x="46327" y="309435"/>
                </a:lnTo>
                <a:lnTo>
                  <a:pt x="36607" y="304355"/>
                </a:lnTo>
                <a:lnTo>
                  <a:pt x="25697" y="303276"/>
                </a:lnTo>
                <a:close/>
              </a:path>
              <a:path w="256540" h="563245">
                <a:moveTo>
                  <a:pt x="97564" y="399785"/>
                </a:moveTo>
                <a:lnTo>
                  <a:pt x="93979" y="505460"/>
                </a:lnTo>
                <a:lnTo>
                  <a:pt x="151129" y="507365"/>
                </a:lnTo>
                <a:lnTo>
                  <a:pt x="151621" y="492887"/>
                </a:lnTo>
                <a:lnTo>
                  <a:pt x="147700" y="492887"/>
                </a:lnTo>
                <a:lnTo>
                  <a:pt x="98425" y="491236"/>
                </a:lnTo>
                <a:lnTo>
                  <a:pt x="124491" y="449787"/>
                </a:lnTo>
                <a:lnTo>
                  <a:pt x="97564" y="399785"/>
                </a:lnTo>
                <a:close/>
              </a:path>
              <a:path w="256540" h="563245">
                <a:moveTo>
                  <a:pt x="232985" y="310302"/>
                </a:moveTo>
                <a:lnTo>
                  <a:pt x="154714" y="401728"/>
                </a:lnTo>
                <a:lnTo>
                  <a:pt x="151129" y="507365"/>
                </a:lnTo>
                <a:lnTo>
                  <a:pt x="155744" y="507365"/>
                </a:lnTo>
                <a:lnTo>
                  <a:pt x="252475" y="353695"/>
                </a:lnTo>
                <a:lnTo>
                  <a:pt x="256498" y="343096"/>
                </a:lnTo>
                <a:lnTo>
                  <a:pt x="256174" y="332152"/>
                </a:lnTo>
                <a:lnTo>
                  <a:pt x="251779" y="322137"/>
                </a:lnTo>
                <a:lnTo>
                  <a:pt x="243585" y="314325"/>
                </a:lnTo>
                <a:lnTo>
                  <a:pt x="232985" y="310302"/>
                </a:lnTo>
                <a:close/>
              </a:path>
              <a:path w="256540" h="563245">
                <a:moveTo>
                  <a:pt x="124491" y="449787"/>
                </a:moveTo>
                <a:lnTo>
                  <a:pt x="98425" y="491236"/>
                </a:lnTo>
                <a:lnTo>
                  <a:pt x="147700" y="492887"/>
                </a:lnTo>
                <a:lnTo>
                  <a:pt x="124491" y="449787"/>
                </a:lnTo>
                <a:close/>
              </a:path>
              <a:path w="256540" h="563245">
                <a:moveTo>
                  <a:pt x="154714" y="401728"/>
                </a:moveTo>
                <a:lnTo>
                  <a:pt x="124491" y="449787"/>
                </a:lnTo>
                <a:lnTo>
                  <a:pt x="147700" y="492887"/>
                </a:lnTo>
                <a:lnTo>
                  <a:pt x="151621" y="492887"/>
                </a:lnTo>
                <a:lnTo>
                  <a:pt x="154714" y="401728"/>
                </a:lnTo>
                <a:close/>
              </a:path>
              <a:path w="256540" h="563245">
                <a:moveTo>
                  <a:pt x="111125" y="0"/>
                </a:moveTo>
                <a:lnTo>
                  <a:pt x="97564" y="399785"/>
                </a:lnTo>
                <a:lnTo>
                  <a:pt x="124491" y="449787"/>
                </a:lnTo>
                <a:lnTo>
                  <a:pt x="154714" y="401728"/>
                </a:lnTo>
                <a:lnTo>
                  <a:pt x="168275" y="2032"/>
                </a:lnTo>
                <a:lnTo>
                  <a:pt x="111125" y="0"/>
                </a:lnTo>
                <a:close/>
              </a:path>
            </a:pathLst>
          </a:custGeom>
          <a:solidFill>
            <a:srgbClr val="FF00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2664" y="1150696"/>
            <a:ext cx="71164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30" dirty="0">
                <a:solidFill>
                  <a:srgbClr val="C00000"/>
                </a:solidFill>
                <a:latin typeface="Calibri Light"/>
                <a:cs typeface="Calibri Light"/>
              </a:rPr>
              <a:t>Informatics</a:t>
            </a:r>
            <a:r>
              <a:rPr sz="2800" spc="-60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sz="2800" spc="-25" dirty="0">
                <a:solidFill>
                  <a:srgbClr val="C00000"/>
                </a:solidFill>
                <a:latin typeface="Calibri Light"/>
                <a:cs typeface="Calibri Light"/>
              </a:rPr>
              <a:t>Skills:System</a:t>
            </a:r>
            <a:r>
              <a:rPr sz="2800" spc="-9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sz="2800" spc="-15" dirty="0">
                <a:solidFill>
                  <a:srgbClr val="C00000"/>
                </a:solidFill>
                <a:latin typeface="Calibri Light"/>
                <a:cs typeface="Calibri Light"/>
              </a:rPr>
              <a:t>Design</a:t>
            </a:r>
            <a:r>
              <a:rPr sz="2800" spc="-7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sz="2800" spc="-5" dirty="0">
                <a:solidFill>
                  <a:srgbClr val="C00000"/>
                </a:solidFill>
                <a:latin typeface="Calibri Light"/>
                <a:cs typeface="Calibri Light"/>
              </a:rPr>
              <a:t>&amp;</a:t>
            </a:r>
            <a:r>
              <a:rPr sz="2800" spc="-3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sz="2800" spc="-30" dirty="0">
                <a:solidFill>
                  <a:srgbClr val="C00000"/>
                </a:solidFill>
                <a:latin typeface="Calibri Light"/>
                <a:cs typeface="Calibri Light"/>
              </a:rPr>
              <a:t>Implementation</a:t>
            </a:r>
            <a:endParaRPr sz="28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996558" y="3352799"/>
            <a:ext cx="5076190" cy="1371600"/>
            <a:chOff x="5996558" y="3352799"/>
            <a:chExt cx="5076190" cy="1371600"/>
          </a:xfrm>
        </p:grpSpPr>
        <p:sp>
          <p:nvSpPr>
            <p:cNvPr id="4" name="object 4"/>
            <p:cNvSpPr/>
            <p:nvPr/>
          </p:nvSpPr>
          <p:spPr>
            <a:xfrm>
              <a:off x="6002909" y="3359149"/>
              <a:ext cx="5063490" cy="1358900"/>
            </a:xfrm>
            <a:custGeom>
              <a:avLst/>
              <a:gdLst/>
              <a:ahLst/>
              <a:cxnLst/>
              <a:rect l="l" t="t" r="r" b="b"/>
              <a:pathLst>
                <a:path w="5063490" h="1358900">
                  <a:moveTo>
                    <a:pt x="5063109" y="0"/>
                  </a:moveTo>
                  <a:lnTo>
                    <a:pt x="0" y="0"/>
                  </a:lnTo>
                  <a:lnTo>
                    <a:pt x="0" y="1358900"/>
                  </a:lnTo>
                  <a:lnTo>
                    <a:pt x="5063109" y="1358900"/>
                  </a:lnTo>
                  <a:lnTo>
                    <a:pt x="5063109" y="0"/>
                  </a:lnTo>
                  <a:close/>
                </a:path>
              </a:pathLst>
            </a:custGeom>
            <a:solidFill>
              <a:srgbClr val="C2C8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02909" y="3359149"/>
              <a:ext cx="5063490" cy="1358900"/>
            </a:xfrm>
            <a:custGeom>
              <a:avLst/>
              <a:gdLst/>
              <a:ahLst/>
              <a:cxnLst/>
              <a:rect l="l" t="t" r="r" b="b"/>
              <a:pathLst>
                <a:path w="5063490" h="1358900">
                  <a:moveTo>
                    <a:pt x="0" y="1358900"/>
                  </a:moveTo>
                  <a:lnTo>
                    <a:pt x="5063109" y="1358900"/>
                  </a:lnTo>
                  <a:lnTo>
                    <a:pt x="5063109" y="0"/>
                  </a:lnTo>
                  <a:lnTo>
                    <a:pt x="0" y="0"/>
                  </a:lnTo>
                  <a:lnTo>
                    <a:pt x="0" y="1358900"/>
                  </a:lnTo>
                  <a:close/>
                </a:path>
              </a:pathLst>
            </a:custGeom>
            <a:ln w="12701">
              <a:solidFill>
                <a:srgbClr val="282E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26958" y="3657599"/>
              <a:ext cx="3043683" cy="914401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6168263" y="3759149"/>
            <a:ext cx="103949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2800" spc="-45" dirty="0">
                <a:solidFill>
                  <a:srgbClr val="282E39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282E39"/>
                </a:solidFill>
                <a:latin typeface="Calibri"/>
                <a:cs typeface="Calibri"/>
              </a:rPr>
              <a:t>y</a:t>
            </a:r>
            <a:r>
              <a:rPr sz="2800" spc="-45" dirty="0">
                <a:solidFill>
                  <a:srgbClr val="282E39"/>
                </a:solidFill>
                <a:latin typeface="Calibri"/>
                <a:cs typeface="Calibri"/>
              </a:rPr>
              <a:t>s</a:t>
            </a:r>
            <a:r>
              <a:rPr sz="2800" spc="-35" dirty="0">
                <a:solidFill>
                  <a:srgbClr val="282E39"/>
                </a:solidFill>
                <a:latin typeface="Calibri"/>
                <a:cs typeface="Calibri"/>
              </a:rPr>
              <a:t>t</a:t>
            </a:r>
            <a:r>
              <a:rPr sz="2800" spc="-5" dirty="0">
                <a:solidFill>
                  <a:srgbClr val="282E39"/>
                </a:solidFill>
                <a:latin typeface="Calibri"/>
                <a:cs typeface="Calibri"/>
              </a:rPr>
              <a:t>em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03590" y="3813175"/>
            <a:ext cx="10236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82E39"/>
                </a:solidFill>
                <a:latin typeface="Calibri"/>
                <a:cs typeface="Calibri"/>
              </a:rPr>
              <a:t>Al</a:t>
            </a:r>
            <a:r>
              <a:rPr sz="1800" spc="-15" dirty="0">
                <a:solidFill>
                  <a:srgbClr val="282E39"/>
                </a:solidFill>
                <a:latin typeface="Calibri"/>
                <a:cs typeface="Calibri"/>
              </a:rPr>
              <a:t>g</a:t>
            </a:r>
            <a:r>
              <a:rPr sz="1800" spc="-5" dirty="0">
                <a:solidFill>
                  <a:srgbClr val="282E39"/>
                </a:solidFill>
                <a:latin typeface="Calibri"/>
                <a:cs typeface="Calibri"/>
              </a:rPr>
              <a:t>or</a:t>
            </a:r>
            <a:r>
              <a:rPr sz="1800" spc="-15" dirty="0">
                <a:solidFill>
                  <a:srgbClr val="282E39"/>
                </a:solidFill>
                <a:latin typeface="Calibri"/>
                <a:cs typeface="Calibri"/>
              </a:rPr>
              <a:t>i</a:t>
            </a:r>
            <a:r>
              <a:rPr sz="1800" dirty="0">
                <a:solidFill>
                  <a:srgbClr val="282E39"/>
                </a:solidFill>
                <a:latin typeface="Calibri"/>
                <a:cs typeface="Calibri"/>
              </a:rPr>
              <a:t>thms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1917319"/>
            <a:ext cx="2265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425" marR="5080" indent="-21336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Problem</a:t>
            </a:r>
            <a:r>
              <a:rPr sz="1800" b="1" spc="-7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Determination </a:t>
            </a:r>
            <a:r>
              <a:rPr sz="1800" b="1" spc="-39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User</a:t>
            </a:r>
            <a:r>
              <a:rPr sz="1800" b="1" spc="-4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Requirements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40026" y="2659507"/>
            <a:ext cx="3441700" cy="951230"/>
          </a:xfrm>
          <a:custGeom>
            <a:avLst/>
            <a:gdLst/>
            <a:ahLst/>
            <a:cxnLst/>
            <a:rect l="l" t="t" r="r" b="b"/>
            <a:pathLst>
              <a:path w="3441700" h="951229">
                <a:moveTo>
                  <a:pt x="3359148" y="908755"/>
                </a:moveTo>
                <a:lnTo>
                  <a:pt x="3314319" y="921257"/>
                </a:lnTo>
                <a:lnTo>
                  <a:pt x="3306699" y="923289"/>
                </a:lnTo>
                <a:lnTo>
                  <a:pt x="3302254" y="931163"/>
                </a:lnTo>
                <a:lnTo>
                  <a:pt x="3304413" y="938783"/>
                </a:lnTo>
                <a:lnTo>
                  <a:pt x="3306445" y="946403"/>
                </a:lnTo>
                <a:lnTo>
                  <a:pt x="3314319" y="950848"/>
                </a:lnTo>
                <a:lnTo>
                  <a:pt x="3417432" y="922146"/>
                </a:lnTo>
                <a:lnTo>
                  <a:pt x="3410204" y="922146"/>
                </a:lnTo>
                <a:lnTo>
                  <a:pt x="3359148" y="908755"/>
                </a:lnTo>
                <a:close/>
              </a:path>
              <a:path w="3441700" h="951229">
                <a:moveTo>
                  <a:pt x="3386292" y="901185"/>
                </a:moveTo>
                <a:lnTo>
                  <a:pt x="3359148" y="908755"/>
                </a:lnTo>
                <a:lnTo>
                  <a:pt x="3410204" y="922146"/>
                </a:lnTo>
                <a:lnTo>
                  <a:pt x="3411171" y="918463"/>
                </a:lnTo>
                <a:lnTo>
                  <a:pt x="3403600" y="918463"/>
                </a:lnTo>
                <a:lnTo>
                  <a:pt x="3386292" y="901185"/>
                </a:lnTo>
                <a:close/>
              </a:path>
              <a:path w="3441700" h="951229">
                <a:moveTo>
                  <a:pt x="3347974" y="822578"/>
                </a:moveTo>
                <a:lnTo>
                  <a:pt x="3338957" y="822578"/>
                </a:lnTo>
                <a:lnTo>
                  <a:pt x="3327781" y="833754"/>
                </a:lnTo>
                <a:lnTo>
                  <a:pt x="3327781" y="842771"/>
                </a:lnTo>
                <a:lnTo>
                  <a:pt x="3366225" y="881152"/>
                </a:lnTo>
                <a:lnTo>
                  <a:pt x="3417443" y="894588"/>
                </a:lnTo>
                <a:lnTo>
                  <a:pt x="3410204" y="922146"/>
                </a:lnTo>
                <a:lnTo>
                  <a:pt x="3417432" y="922146"/>
                </a:lnTo>
                <a:lnTo>
                  <a:pt x="3441191" y="915542"/>
                </a:lnTo>
                <a:lnTo>
                  <a:pt x="3347974" y="822578"/>
                </a:lnTo>
                <a:close/>
              </a:path>
              <a:path w="3441700" h="951229">
                <a:moveTo>
                  <a:pt x="3409950" y="894588"/>
                </a:moveTo>
                <a:lnTo>
                  <a:pt x="3386292" y="901185"/>
                </a:lnTo>
                <a:lnTo>
                  <a:pt x="3403600" y="918463"/>
                </a:lnTo>
                <a:lnTo>
                  <a:pt x="3409950" y="894588"/>
                </a:lnTo>
                <a:close/>
              </a:path>
              <a:path w="3441700" h="951229">
                <a:moveTo>
                  <a:pt x="3417443" y="894588"/>
                </a:moveTo>
                <a:lnTo>
                  <a:pt x="3409950" y="894588"/>
                </a:lnTo>
                <a:lnTo>
                  <a:pt x="3403600" y="918463"/>
                </a:lnTo>
                <a:lnTo>
                  <a:pt x="3411171" y="918463"/>
                </a:lnTo>
                <a:lnTo>
                  <a:pt x="3417443" y="894588"/>
                </a:lnTo>
                <a:close/>
              </a:path>
              <a:path w="3441700" h="951229">
                <a:moveTo>
                  <a:pt x="7238" y="0"/>
                </a:moveTo>
                <a:lnTo>
                  <a:pt x="0" y="27685"/>
                </a:lnTo>
                <a:lnTo>
                  <a:pt x="3359148" y="908755"/>
                </a:lnTo>
                <a:lnTo>
                  <a:pt x="3386292" y="901185"/>
                </a:lnTo>
                <a:lnTo>
                  <a:pt x="3366225" y="881152"/>
                </a:lnTo>
                <a:lnTo>
                  <a:pt x="7238" y="0"/>
                </a:lnTo>
                <a:close/>
              </a:path>
              <a:path w="3441700" h="951229">
                <a:moveTo>
                  <a:pt x="3366225" y="881152"/>
                </a:moveTo>
                <a:lnTo>
                  <a:pt x="3386292" y="901185"/>
                </a:lnTo>
                <a:lnTo>
                  <a:pt x="3409950" y="894588"/>
                </a:lnTo>
                <a:lnTo>
                  <a:pt x="3417443" y="894588"/>
                </a:lnTo>
                <a:lnTo>
                  <a:pt x="3366225" y="881152"/>
                </a:lnTo>
                <a:close/>
              </a:path>
            </a:pathLst>
          </a:custGeom>
          <a:solidFill>
            <a:srgbClr val="282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8333358" y="2819399"/>
            <a:ext cx="504190" cy="381000"/>
            <a:chOff x="8333358" y="2819399"/>
            <a:chExt cx="504190" cy="381000"/>
          </a:xfrm>
        </p:grpSpPr>
        <p:sp>
          <p:nvSpPr>
            <p:cNvPr id="12" name="object 12"/>
            <p:cNvSpPr/>
            <p:nvPr/>
          </p:nvSpPr>
          <p:spPr>
            <a:xfrm>
              <a:off x="8339708" y="2825750"/>
              <a:ext cx="491490" cy="368300"/>
            </a:xfrm>
            <a:custGeom>
              <a:avLst/>
              <a:gdLst/>
              <a:ahLst/>
              <a:cxnLst/>
              <a:rect l="l" t="t" r="r" b="b"/>
              <a:pathLst>
                <a:path w="491490" h="368300">
                  <a:moveTo>
                    <a:pt x="429641" y="0"/>
                  </a:moveTo>
                  <a:lnTo>
                    <a:pt x="61341" y="0"/>
                  </a:lnTo>
                  <a:lnTo>
                    <a:pt x="61341" y="184150"/>
                  </a:lnTo>
                  <a:lnTo>
                    <a:pt x="0" y="184150"/>
                  </a:lnTo>
                  <a:lnTo>
                    <a:pt x="245491" y="368300"/>
                  </a:lnTo>
                  <a:lnTo>
                    <a:pt x="490982" y="184150"/>
                  </a:lnTo>
                  <a:lnTo>
                    <a:pt x="429641" y="184150"/>
                  </a:lnTo>
                  <a:lnTo>
                    <a:pt x="429641" y="0"/>
                  </a:lnTo>
                  <a:close/>
                </a:path>
              </a:pathLst>
            </a:custGeom>
            <a:solidFill>
              <a:srgbClr val="282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39708" y="2825750"/>
              <a:ext cx="491490" cy="368300"/>
            </a:xfrm>
            <a:custGeom>
              <a:avLst/>
              <a:gdLst/>
              <a:ahLst/>
              <a:cxnLst/>
              <a:rect l="l" t="t" r="r" b="b"/>
              <a:pathLst>
                <a:path w="491490" h="368300">
                  <a:moveTo>
                    <a:pt x="61341" y="0"/>
                  </a:moveTo>
                  <a:lnTo>
                    <a:pt x="61341" y="184150"/>
                  </a:lnTo>
                  <a:lnTo>
                    <a:pt x="0" y="184150"/>
                  </a:lnTo>
                  <a:lnTo>
                    <a:pt x="245491" y="368300"/>
                  </a:lnTo>
                  <a:lnTo>
                    <a:pt x="490982" y="184150"/>
                  </a:lnTo>
                  <a:lnTo>
                    <a:pt x="429641" y="184150"/>
                  </a:lnTo>
                  <a:lnTo>
                    <a:pt x="429641" y="0"/>
                  </a:lnTo>
                  <a:lnTo>
                    <a:pt x="61341" y="0"/>
                  </a:lnTo>
                  <a:close/>
                </a:path>
              </a:pathLst>
            </a:custGeom>
            <a:ln w="12701">
              <a:solidFill>
                <a:srgbClr val="282E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8333358" y="4876799"/>
            <a:ext cx="504190" cy="381000"/>
            <a:chOff x="8333358" y="4876799"/>
            <a:chExt cx="504190" cy="381000"/>
          </a:xfrm>
        </p:grpSpPr>
        <p:sp>
          <p:nvSpPr>
            <p:cNvPr id="15" name="object 15"/>
            <p:cNvSpPr/>
            <p:nvPr/>
          </p:nvSpPr>
          <p:spPr>
            <a:xfrm>
              <a:off x="8339708" y="4883149"/>
              <a:ext cx="491490" cy="368300"/>
            </a:xfrm>
            <a:custGeom>
              <a:avLst/>
              <a:gdLst/>
              <a:ahLst/>
              <a:cxnLst/>
              <a:rect l="l" t="t" r="r" b="b"/>
              <a:pathLst>
                <a:path w="491490" h="368300">
                  <a:moveTo>
                    <a:pt x="429641" y="0"/>
                  </a:moveTo>
                  <a:lnTo>
                    <a:pt x="61341" y="0"/>
                  </a:lnTo>
                  <a:lnTo>
                    <a:pt x="61341" y="184150"/>
                  </a:lnTo>
                  <a:lnTo>
                    <a:pt x="0" y="184150"/>
                  </a:lnTo>
                  <a:lnTo>
                    <a:pt x="245491" y="368300"/>
                  </a:lnTo>
                  <a:lnTo>
                    <a:pt x="490982" y="184150"/>
                  </a:lnTo>
                  <a:lnTo>
                    <a:pt x="429641" y="184150"/>
                  </a:lnTo>
                  <a:lnTo>
                    <a:pt x="429641" y="0"/>
                  </a:lnTo>
                  <a:close/>
                </a:path>
              </a:pathLst>
            </a:custGeom>
            <a:solidFill>
              <a:srgbClr val="282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39708" y="4883149"/>
              <a:ext cx="491490" cy="368300"/>
            </a:xfrm>
            <a:custGeom>
              <a:avLst/>
              <a:gdLst/>
              <a:ahLst/>
              <a:cxnLst/>
              <a:rect l="l" t="t" r="r" b="b"/>
              <a:pathLst>
                <a:path w="491490" h="368300">
                  <a:moveTo>
                    <a:pt x="61341" y="0"/>
                  </a:moveTo>
                  <a:lnTo>
                    <a:pt x="61341" y="184150"/>
                  </a:lnTo>
                  <a:lnTo>
                    <a:pt x="0" y="184150"/>
                  </a:lnTo>
                  <a:lnTo>
                    <a:pt x="245491" y="368300"/>
                  </a:lnTo>
                  <a:lnTo>
                    <a:pt x="490982" y="184150"/>
                  </a:lnTo>
                  <a:lnTo>
                    <a:pt x="429641" y="184150"/>
                  </a:lnTo>
                  <a:lnTo>
                    <a:pt x="429641" y="0"/>
                  </a:lnTo>
                  <a:lnTo>
                    <a:pt x="61341" y="0"/>
                  </a:lnTo>
                  <a:close/>
                </a:path>
              </a:pathLst>
            </a:custGeom>
            <a:ln w="12701">
              <a:solidFill>
                <a:srgbClr val="282E3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773804" y="2744679"/>
            <a:ext cx="74549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i="1" spc="-65" dirty="0">
                <a:solidFill>
                  <a:srgbClr val="C00000"/>
                </a:solidFill>
                <a:latin typeface="Calibri"/>
                <a:cs typeface="Calibri"/>
              </a:rPr>
              <a:t>DE</a:t>
            </a:r>
            <a:r>
              <a:rPr sz="1900" b="1" i="1" spc="-50" dirty="0">
                <a:solidFill>
                  <a:srgbClr val="C00000"/>
                </a:solidFill>
                <a:latin typeface="Calibri"/>
                <a:cs typeface="Calibri"/>
              </a:rPr>
              <a:t>SIGN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847" y="3641597"/>
            <a:ext cx="2045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System</a:t>
            </a:r>
            <a:r>
              <a:rPr sz="1800" b="1" spc="-8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Configuration </a:t>
            </a:r>
            <a:r>
              <a:rPr sz="1800" b="1" spc="-39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&amp;</a:t>
            </a:r>
            <a:r>
              <a:rPr sz="1800" b="1" spc="-2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38475" y="3971797"/>
            <a:ext cx="2541270" cy="132715"/>
          </a:xfrm>
          <a:custGeom>
            <a:avLst/>
            <a:gdLst/>
            <a:ahLst/>
            <a:cxnLst/>
            <a:rect l="l" t="t" r="r" b="b"/>
            <a:pathLst>
              <a:path w="2541270" h="132714">
                <a:moveTo>
                  <a:pt x="2459819" y="80825"/>
                </a:moveTo>
                <a:lnTo>
                  <a:pt x="2412873" y="107950"/>
                </a:lnTo>
                <a:lnTo>
                  <a:pt x="2410587" y="116712"/>
                </a:lnTo>
                <a:lnTo>
                  <a:pt x="2414524" y="123570"/>
                </a:lnTo>
                <a:lnTo>
                  <a:pt x="2418461" y="130301"/>
                </a:lnTo>
                <a:lnTo>
                  <a:pt x="2427224" y="132714"/>
                </a:lnTo>
                <a:lnTo>
                  <a:pt x="2516542" y="81025"/>
                </a:lnTo>
                <a:lnTo>
                  <a:pt x="2512695" y="81025"/>
                </a:lnTo>
                <a:lnTo>
                  <a:pt x="2459819" y="80825"/>
                </a:lnTo>
                <a:close/>
              </a:path>
              <a:path w="2541270" h="132714">
                <a:moveTo>
                  <a:pt x="2484451" y="66578"/>
                </a:moveTo>
                <a:lnTo>
                  <a:pt x="2459819" y="80825"/>
                </a:lnTo>
                <a:lnTo>
                  <a:pt x="2512695" y="81025"/>
                </a:lnTo>
                <a:lnTo>
                  <a:pt x="2512704" y="78993"/>
                </a:lnTo>
                <a:lnTo>
                  <a:pt x="2505583" y="78993"/>
                </a:lnTo>
                <a:lnTo>
                  <a:pt x="2484451" y="66578"/>
                </a:lnTo>
                <a:close/>
              </a:path>
              <a:path w="2541270" h="132714">
                <a:moveTo>
                  <a:pt x="2516400" y="52251"/>
                </a:moveTo>
                <a:lnTo>
                  <a:pt x="2460065" y="52251"/>
                </a:lnTo>
                <a:lnTo>
                  <a:pt x="2512822" y="52450"/>
                </a:lnTo>
                <a:lnTo>
                  <a:pt x="2512695" y="81025"/>
                </a:lnTo>
                <a:lnTo>
                  <a:pt x="2516542" y="81025"/>
                </a:lnTo>
                <a:lnTo>
                  <a:pt x="2541142" y="66801"/>
                </a:lnTo>
                <a:lnTo>
                  <a:pt x="2516400" y="52251"/>
                </a:lnTo>
                <a:close/>
              </a:path>
              <a:path w="2541270" h="132714">
                <a:moveTo>
                  <a:pt x="0" y="42925"/>
                </a:moveTo>
                <a:lnTo>
                  <a:pt x="0" y="71500"/>
                </a:lnTo>
                <a:lnTo>
                  <a:pt x="2459819" y="80825"/>
                </a:lnTo>
                <a:lnTo>
                  <a:pt x="2484451" y="66578"/>
                </a:lnTo>
                <a:lnTo>
                  <a:pt x="2460065" y="52251"/>
                </a:lnTo>
                <a:lnTo>
                  <a:pt x="0" y="42925"/>
                </a:lnTo>
                <a:close/>
              </a:path>
              <a:path w="2541270" h="132714">
                <a:moveTo>
                  <a:pt x="2505583" y="54356"/>
                </a:moveTo>
                <a:lnTo>
                  <a:pt x="2484451" y="66578"/>
                </a:lnTo>
                <a:lnTo>
                  <a:pt x="2505583" y="78993"/>
                </a:lnTo>
                <a:lnTo>
                  <a:pt x="2505583" y="54356"/>
                </a:lnTo>
                <a:close/>
              </a:path>
              <a:path w="2541270" h="132714">
                <a:moveTo>
                  <a:pt x="2512813" y="54356"/>
                </a:moveTo>
                <a:lnTo>
                  <a:pt x="2505583" y="54356"/>
                </a:lnTo>
                <a:lnTo>
                  <a:pt x="2505583" y="78993"/>
                </a:lnTo>
                <a:lnTo>
                  <a:pt x="2512704" y="78993"/>
                </a:lnTo>
                <a:lnTo>
                  <a:pt x="2512813" y="54356"/>
                </a:lnTo>
                <a:close/>
              </a:path>
              <a:path w="2541270" h="132714">
                <a:moveTo>
                  <a:pt x="2427732" y="0"/>
                </a:moveTo>
                <a:lnTo>
                  <a:pt x="2418969" y="2285"/>
                </a:lnTo>
                <a:lnTo>
                  <a:pt x="2414904" y="9143"/>
                </a:lnTo>
                <a:lnTo>
                  <a:pt x="2410967" y="15875"/>
                </a:lnTo>
                <a:lnTo>
                  <a:pt x="2413254" y="24637"/>
                </a:lnTo>
                <a:lnTo>
                  <a:pt x="2419985" y="28701"/>
                </a:lnTo>
                <a:lnTo>
                  <a:pt x="2484451" y="66578"/>
                </a:lnTo>
                <a:lnTo>
                  <a:pt x="2505583" y="54356"/>
                </a:lnTo>
                <a:lnTo>
                  <a:pt x="2512813" y="54356"/>
                </a:lnTo>
                <a:lnTo>
                  <a:pt x="2512822" y="52450"/>
                </a:lnTo>
                <a:lnTo>
                  <a:pt x="2516400" y="52251"/>
                </a:lnTo>
                <a:lnTo>
                  <a:pt x="2434463" y="4063"/>
                </a:lnTo>
                <a:lnTo>
                  <a:pt x="2427732" y="0"/>
                </a:lnTo>
                <a:close/>
              </a:path>
            </a:pathLst>
          </a:custGeom>
          <a:solidFill>
            <a:srgbClr val="282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843909" y="4183335"/>
            <a:ext cx="8959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i="1" spc="-65" dirty="0">
                <a:solidFill>
                  <a:srgbClr val="C00000"/>
                </a:solidFill>
                <a:latin typeface="Calibri"/>
                <a:cs typeface="Calibri"/>
              </a:rPr>
              <a:t>DEVELOP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5226" y="5261228"/>
            <a:ext cx="18249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Usage</a:t>
            </a:r>
            <a:r>
              <a:rPr sz="1800" b="1" spc="-6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&amp;</a:t>
            </a:r>
            <a:r>
              <a:rPr sz="1800" b="1" spc="-5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Outcomes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85845" y="5370957"/>
            <a:ext cx="2151380" cy="132715"/>
          </a:xfrm>
          <a:custGeom>
            <a:avLst/>
            <a:gdLst/>
            <a:ahLst/>
            <a:cxnLst/>
            <a:rect l="l" t="t" r="r" b="b"/>
            <a:pathLst>
              <a:path w="2151379" h="132714">
                <a:moveTo>
                  <a:pt x="2069351" y="81084"/>
                </a:moveTo>
                <a:lnTo>
                  <a:pt x="2029079" y="103886"/>
                </a:lnTo>
                <a:lnTo>
                  <a:pt x="2022220" y="107696"/>
                </a:lnTo>
                <a:lnTo>
                  <a:pt x="2019808" y="116459"/>
                </a:lnTo>
                <a:lnTo>
                  <a:pt x="2023618" y="123317"/>
                </a:lnTo>
                <a:lnTo>
                  <a:pt x="2027555" y="130175"/>
                </a:lnTo>
                <a:lnTo>
                  <a:pt x="2036318" y="132588"/>
                </a:lnTo>
                <a:lnTo>
                  <a:pt x="2043176" y="128778"/>
                </a:lnTo>
                <a:lnTo>
                  <a:pt x="2126191" y="81788"/>
                </a:lnTo>
                <a:lnTo>
                  <a:pt x="2122297" y="81788"/>
                </a:lnTo>
                <a:lnTo>
                  <a:pt x="2069351" y="81084"/>
                </a:lnTo>
                <a:close/>
              </a:path>
              <a:path w="2151379" h="132714">
                <a:moveTo>
                  <a:pt x="2094181" y="67026"/>
                </a:moveTo>
                <a:lnTo>
                  <a:pt x="2069351" y="81084"/>
                </a:lnTo>
                <a:lnTo>
                  <a:pt x="2122297" y="81788"/>
                </a:lnTo>
                <a:lnTo>
                  <a:pt x="2122325" y="79629"/>
                </a:lnTo>
                <a:lnTo>
                  <a:pt x="2115185" y="79629"/>
                </a:lnTo>
                <a:lnTo>
                  <a:pt x="2094181" y="67026"/>
                </a:lnTo>
                <a:close/>
              </a:path>
              <a:path w="2151379" h="132714">
                <a:moveTo>
                  <a:pt x="2038095" y="0"/>
                </a:moveTo>
                <a:lnTo>
                  <a:pt x="2029206" y="2159"/>
                </a:lnTo>
                <a:lnTo>
                  <a:pt x="2025142" y="8890"/>
                </a:lnTo>
                <a:lnTo>
                  <a:pt x="2021078" y="15748"/>
                </a:lnTo>
                <a:lnTo>
                  <a:pt x="2023364" y="24511"/>
                </a:lnTo>
                <a:lnTo>
                  <a:pt x="2069991" y="52513"/>
                </a:lnTo>
                <a:lnTo>
                  <a:pt x="2122678" y="53213"/>
                </a:lnTo>
                <a:lnTo>
                  <a:pt x="2122297" y="81788"/>
                </a:lnTo>
                <a:lnTo>
                  <a:pt x="2126191" y="81788"/>
                </a:lnTo>
                <a:lnTo>
                  <a:pt x="2150872" y="67818"/>
                </a:lnTo>
                <a:lnTo>
                  <a:pt x="2038095" y="0"/>
                </a:lnTo>
                <a:close/>
              </a:path>
              <a:path w="2151379" h="132714">
                <a:moveTo>
                  <a:pt x="381" y="25019"/>
                </a:moveTo>
                <a:lnTo>
                  <a:pt x="0" y="53594"/>
                </a:lnTo>
                <a:lnTo>
                  <a:pt x="2069351" y="81084"/>
                </a:lnTo>
                <a:lnTo>
                  <a:pt x="2094181" y="67026"/>
                </a:lnTo>
                <a:lnTo>
                  <a:pt x="2069991" y="52513"/>
                </a:lnTo>
                <a:lnTo>
                  <a:pt x="381" y="25019"/>
                </a:lnTo>
                <a:close/>
              </a:path>
              <a:path w="2151379" h="132714">
                <a:moveTo>
                  <a:pt x="2115439" y="54991"/>
                </a:moveTo>
                <a:lnTo>
                  <a:pt x="2094181" y="67026"/>
                </a:lnTo>
                <a:lnTo>
                  <a:pt x="2115185" y="79629"/>
                </a:lnTo>
                <a:lnTo>
                  <a:pt x="2115439" y="54991"/>
                </a:lnTo>
                <a:close/>
              </a:path>
              <a:path w="2151379" h="132714">
                <a:moveTo>
                  <a:pt x="2122654" y="54991"/>
                </a:moveTo>
                <a:lnTo>
                  <a:pt x="2115439" y="54991"/>
                </a:lnTo>
                <a:lnTo>
                  <a:pt x="2115185" y="79629"/>
                </a:lnTo>
                <a:lnTo>
                  <a:pt x="2122325" y="79629"/>
                </a:lnTo>
                <a:lnTo>
                  <a:pt x="2122654" y="54991"/>
                </a:lnTo>
                <a:close/>
              </a:path>
              <a:path w="2151379" h="132714">
                <a:moveTo>
                  <a:pt x="2069991" y="52513"/>
                </a:moveTo>
                <a:lnTo>
                  <a:pt x="2094181" y="67026"/>
                </a:lnTo>
                <a:lnTo>
                  <a:pt x="2115439" y="54991"/>
                </a:lnTo>
                <a:lnTo>
                  <a:pt x="2122654" y="54991"/>
                </a:lnTo>
                <a:lnTo>
                  <a:pt x="2122678" y="53213"/>
                </a:lnTo>
                <a:lnTo>
                  <a:pt x="2069991" y="52513"/>
                </a:lnTo>
                <a:close/>
              </a:path>
            </a:pathLst>
          </a:custGeom>
          <a:solidFill>
            <a:srgbClr val="282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647059" y="5660066"/>
            <a:ext cx="97790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i="1" spc="-50" dirty="0">
                <a:solidFill>
                  <a:srgbClr val="C00000"/>
                </a:solidFill>
                <a:latin typeface="Calibri"/>
                <a:cs typeface="Calibri"/>
              </a:rPr>
              <a:t>E</a:t>
            </a:r>
            <a:r>
              <a:rPr sz="1900" b="1" i="1" spc="-155" dirty="0">
                <a:solidFill>
                  <a:srgbClr val="C00000"/>
                </a:solidFill>
                <a:latin typeface="Calibri"/>
                <a:cs typeface="Calibri"/>
              </a:rPr>
              <a:t>V</a:t>
            </a:r>
            <a:r>
              <a:rPr sz="1900" b="1" i="1" spc="-65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900" b="1" i="1" spc="-100" dirty="0">
                <a:solidFill>
                  <a:srgbClr val="C00000"/>
                </a:solidFill>
                <a:latin typeface="Calibri"/>
                <a:cs typeface="Calibri"/>
              </a:rPr>
              <a:t>L</a:t>
            </a:r>
            <a:r>
              <a:rPr sz="1900" b="1" i="1" spc="-120" dirty="0">
                <a:solidFill>
                  <a:srgbClr val="C00000"/>
                </a:solidFill>
                <a:latin typeface="Calibri"/>
                <a:cs typeface="Calibri"/>
              </a:rPr>
              <a:t>U</a:t>
            </a:r>
            <a:r>
              <a:rPr sz="1900" b="1" i="1" spc="-210" dirty="0">
                <a:solidFill>
                  <a:srgbClr val="C00000"/>
                </a:solidFill>
                <a:latin typeface="Calibri"/>
                <a:cs typeface="Calibri"/>
              </a:rPr>
              <a:t>A</a:t>
            </a:r>
            <a:r>
              <a:rPr sz="1900" b="1" i="1" spc="-55" dirty="0">
                <a:solidFill>
                  <a:srgbClr val="C00000"/>
                </a:solidFill>
                <a:latin typeface="Calibri"/>
                <a:cs typeface="Calibri"/>
              </a:rPr>
              <a:t>TE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407143" y="2814320"/>
            <a:ext cx="1359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User</a:t>
            </a:r>
            <a:r>
              <a:rPr sz="1800" b="1" u="heavy" spc="-9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Interface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203817" y="4948173"/>
            <a:ext cx="16548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Data</a:t>
            </a:r>
            <a:r>
              <a:rPr sz="1800" b="1" u="heavy" spc="-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Distribution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876793" y="1764614"/>
            <a:ext cx="15690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Data</a:t>
            </a:r>
            <a:r>
              <a:rPr sz="1800" b="1" spc="-6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Production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&amp;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0" dirty="0">
                <a:solidFill>
                  <a:srgbClr val="282E39"/>
                </a:solidFill>
                <a:latin typeface="Calibri"/>
                <a:cs typeface="Calibri"/>
              </a:rPr>
              <a:t>Data</a:t>
            </a:r>
            <a:r>
              <a:rPr sz="1800" b="1" spc="-5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82E39"/>
                </a:solidFill>
                <a:latin typeface="Calibri"/>
                <a:cs typeface="Calibri"/>
              </a:rPr>
              <a:t>Gathering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931022" y="5489854"/>
            <a:ext cx="13627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725" marR="331470" algn="ctr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282E39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es</a:t>
            </a:r>
            <a:r>
              <a:rPr sz="1800" b="1" spc="5" dirty="0">
                <a:solidFill>
                  <a:srgbClr val="282E39"/>
                </a:solidFill>
                <a:latin typeface="Calibri"/>
                <a:cs typeface="Calibri"/>
              </a:rPr>
              <a:t>u</a:t>
            </a:r>
            <a:r>
              <a:rPr sz="1800" b="1" dirty="0">
                <a:solidFill>
                  <a:srgbClr val="282E39"/>
                </a:solidFill>
                <a:latin typeface="Calibri"/>
                <a:cs typeface="Calibri"/>
              </a:rPr>
              <a:t>lts  &amp;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15" dirty="0">
                <a:solidFill>
                  <a:srgbClr val="282E39"/>
                </a:solidFill>
                <a:latin typeface="Calibri"/>
                <a:cs typeface="Calibri"/>
              </a:rPr>
              <a:t>Interpretation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6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2293111" y="418922"/>
            <a:ext cx="6152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70505" algn="l"/>
              </a:tabLst>
            </a:pPr>
            <a:r>
              <a:rPr b="1" spc="-5" dirty="0">
                <a:latin typeface="Calibri"/>
                <a:cs typeface="Calibri"/>
              </a:rPr>
              <a:t>Conce</a:t>
            </a:r>
            <a:r>
              <a:rPr b="1" spc="-20" dirty="0">
                <a:latin typeface="Calibri"/>
                <a:cs typeface="Calibri"/>
              </a:rPr>
              <a:t>p</a:t>
            </a:r>
            <a:r>
              <a:rPr b="1" dirty="0">
                <a:latin typeface="Calibri"/>
                <a:cs typeface="Calibri"/>
              </a:rPr>
              <a:t>t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	Bi</a:t>
            </a:r>
            <a:r>
              <a:rPr b="1" spc="-20" dirty="0">
                <a:latin typeface="Calibri"/>
                <a:cs typeface="Calibri"/>
              </a:rPr>
              <a:t>o</a:t>
            </a:r>
            <a:r>
              <a:rPr b="1" dirty="0">
                <a:latin typeface="Calibri"/>
                <a:cs typeface="Calibri"/>
              </a:rPr>
              <a:t>i</a:t>
            </a:r>
            <a:r>
              <a:rPr b="1" spc="-30" dirty="0">
                <a:latin typeface="Calibri"/>
                <a:cs typeface="Calibri"/>
              </a:rPr>
              <a:t>n</a:t>
            </a:r>
            <a:r>
              <a:rPr b="1" spc="-75" dirty="0">
                <a:latin typeface="Calibri"/>
                <a:cs typeface="Calibri"/>
              </a:rPr>
              <a:t>f</a:t>
            </a:r>
            <a:r>
              <a:rPr b="1" dirty="0">
                <a:latin typeface="Calibri"/>
                <a:cs typeface="Calibri"/>
              </a:rPr>
              <a:t>orm</a:t>
            </a:r>
            <a:r>
              <a:rPr b="1" spc="-45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tics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3308" y="421894"/>
            <a:ext cx="6486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05810" algn="l"/>
              </a:tabLst>
            </a:pPr>
            <a:r>
              <a:rPr spc="-40" dirty="0"/>
              <a:t>Application</a:t>
            </a:r>
            <a:r>
              <a:rPr spc="-125" dirty="0"/>
              <a:t> </a:t>
            </a:r>
            <a:r>
              <a:rPr spc="-15" dirty="0"/>
              <a:t>of	</a:t>
            </a:r>
            <a:r>
              <a:rPr spc="-50" dirty="0"/>
              <a:t>Bioinformatics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92782"/>
            <a:ext cx="10358755" cy="362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various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subfields</a:t>
            </a:r>
            <a:r>
              <a:rPr sz="240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bioinformatics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that</a:t>
            </a:r>
            <a:r>
              <a:rPr sz="24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include: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Calibri"/>
              <a:cs typeface="Calibri"/>
            </a:endParaRPr>
          </a:p>
          <a:p>
            <a:pPr marL="469900" marR="5080" indent="-457834">
              <a:lnSpc>
                <a:spcPts val="2300"/>
              </a:lnSpc>
              <a:buClr>
                <a:srgbClr val="FF0000"/>
              </a:buClr>
              <a:buAutoNum type="alphaUcPeriod"/>
              <a:tabLst>
                <a:tab pos="469900" algn="l"/>
                <a:tab pos="470534" algn="l"/>
                <a:tab pos="2371725" algn="l"/>
                <a:tab pos="3018155" algn="l"/>
                <a:tab pos="4838065" algn="l"/>
                <a:tab pos="5175250" algn="l"/>
                <a:tab pos="5569585" algn="l"/>
                <a:tab pos="6132195" algn="l"/>
                <a:tab pos="7676515" algn="l"/>
                <a:tab pos="8077200" algn="l"/>
                <a:tab pos="8517255" algn="l"/>
              </a:tabLst>
            </a:pP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Bio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u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ti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g	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l	d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2400" b="1" spc="-35" dirty="0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el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opme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	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s	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	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th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e	</a:t>
            </a:r>
            <a:r>
              <a:rPr sz="2400" b="1" spc="-4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2400" b="1" spc="1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u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tion	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f	all	bioi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sz="2400" b="1" spc="-4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orm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tics 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analysis.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Calibri"/>
              <a:buAutoNum type="alphaUcPeriod"/>
            </a:pPr>
            <a:endParaRPr sz="305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Clr>
                <a:srgbClr val="FF0000"/>
              </a:buClr>
              <a:buAutoNum type="alphaUcPeriod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applications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4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tools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fall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into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three</a:t>
            </a:r>
            <a:r>
              <a:rPr sz="24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areas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including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469900" lvl="1" indent="-457834">
              <a:lnSpc>
                <a:spcPct val="100000"/>
              </a:lnSpc>
              <a:spcBef>
                <a:spcPts val="420"/>
              </a:spcBef>
              <a:buClr>
                <a:srgbClr val="FF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Sequence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analysis.</a:t>
            </a:r>
            <a:endParaRPr sz="2400">
              <a:latin typeface="Calibri"/>
              <a:cs typeface="Calibri"/>
            </a:endParaRPr>
          </a:p>
          <a:p>
            <a:pPr marL="469900" lvl="1" indent="-457834">
              <a:lnSpc>
                <a:spcPct val="100000"/>
              </a:lnSpc>
              <a:spcBef>
                <a:spcPts val="420"/>
              </a:spcBef>
              <a:buClr>
                <a:srgbClr val="FF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Structure</a:t>
            </a:r>
            <a:r>
              <a:rPr sz="2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analysis.</a:t>
            </a:r>
            <a:endParaRPr sz="2400">
              <a:latin typeface="Calibri"/>
              <a:cs typeface="Calibri"/>
            </a:endParaRPr>
          </a:p>
          <a:p>
            <a:pPr marL="469900" lvl="1" indent="-457834">
              <a:lnSpc>
                <a:spcPct val="100000"/>
              </a:lnSpc>
              <a:spcBef>
                <a:spcPts val="434"/>
              </a:spcBef>
              <a:buClr>
                <a:srgbClr val="FF0000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Function</a:t>
            </a:r>
            <a:r>
              <a:rPr sz="24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analysis.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7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8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2779" y="418922"/>
            <a:ext cx="68941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12185" algn="l"/>
              </a:tabLst>
            </a:pPr>
            <a:r>
              <a:rPr b="1" dirty="0">
                <a:latin typeface="Calibri"/>
                <a:cs typeface="Calibri"/>
              </a:rPr>
              <a:t>App</a:t>
            </a:r>
            <a:r>
              <a:rPr b="1" spc="-15" dirty="0">
                <a:latin typeface="Calibri"/>
                <a:cs typeface="Calibri"/>
              </a:rPr>
              <a:t>l</a:t>
            </a:r>
            <a:r>
              <a:rPr b="1" dirty="0">
                <a:latin typeface="Calibri"/>
                <a:cs typeface="Calibri"/>
              </a:rPr>
              <a:t>i</a:t>
            </a:r>
            <a:r>
              <a:rPr b="1" spc="-25" dirty="0">
                <a:latin typeface="Calibri"/>
                <a:cs typeface="Calibri"/>
              </a:rPr>
              <a:t>c</a:t>
            </a:r>
            <a:r>
              <a:rPr b="1" spc="-40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</a:t>
            </a:r>
            <a:r>
              <a:rPr b="1" spc="-20" dirty="0">
                <a:latin typeface="Calibri"/>
                <a:cs typeface="Calibri"/>
              </a:rPr>
              <a:t>o</a:t>
            </a:r>
            <a:r>
              <a:rPr b="1" dirty="0">
                <a:latin typeface="Calibri"/>
                <a:cs typeface="Calibri"/>
              </a:rPr>
              <a:t>n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of	Bioi</a:t>
            </a:r>
            <a:r>
              <a:rPr b="1" spc="-35" dirty="0">
                <a:latin typeface="Calibri"/>
                <a:cs typeface="Calibri"/>
              </a:rPr>
              <a:t>n</a:t>
            </a:r>
            <a:r>
              <a:rPr b="1" spc="-75" dirty="0">
                <a:latin typeface="Calibri"/>
                <a:cs typeface="Calibri"/>
              </a:rPr>
              <a:t>f</a:t>
            </a:r>
            <a:r>
              <a:rPr b="1" dirty="0">
                <a:latin typeface="Calibri"/>
                <a:cs typeface="Calibri"/>
              </a:rPr>
              <a:t>orm</a:t>
            </a:r>
            <a:r>
              <a:rPr b="1" spc="-45" dirty="0">
                <a:latin typeface="Calibri"/>
                <a:cs typeface="Calibri"/>
              </a:rPr>
              <a:t>a</a:t>
            </a:r>
            <a:r>
              <a:rPr b="1" dirty="0">
                <a:latin typeface="Calibri"/>
                <a:cs typeface="Calibri"/>
              </a:rPr>
              <a:t>ti</a:t>
            </a:r>
            <a:r>
              <a:rPr b="1" spc="-15" dirty="0">
                <a:latin typeface="Calibri"/>
                <a:cs typeface="Calibri"/>
              </a:rPr>
              <a:t>c</a:t>
            </a:r>
            <a:r>
              <a:rPr b="1" dirty="0">
                <a:latin typeface="Calibri"/>
                <a:cs typeface="Calibri"/>
              </a:rPr>
              <a:t>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6347" y="1606794"/>
            <a:ext cx="8670061" cy="45106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  <a:tabLst>
                <a:tab pos="2464435" algn="l"/>
                <a:tab pos="3162935" algn="l"/>
              </a:tabLst>
            </a:pPr>
            <a:r>
              <a:rPr spc="-40" dirty="0"/>
              <a:t>Limitation	</a:t>
            </a:r>
            <a:r>
              <a:rPr spc="-25" dirty="0"/>
              <a:t>of	</a:t>
            </a:r>
            <a:r>
              <a:rPr spc="-50" dirty="0"/>
              <a:t>Bioinformatics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117598"/>
            <a:ext cx="10357485" cy="33985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715" indent="-228600" algn="just">
              <a:lnSpc>
                <a:spcPct val="90000"/>
              </a:lnSpc>
              <a:spcBef>
                <a:spcPts val="430"/>
              </a:spcBef>
            </a:pP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Bioinformatics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depends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on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experimental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science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to produce </a:t>
            </a:r>
            <a:r>
              <a:rPr sz="2800" b="1" spc="-35" dirty="0">
                <a:solidFill>
                  <a:srgbClr val="282E39"/>
                </a:solidFill>
                <a:latin typeface="Calibri"/>
                <a:cs typeface="Calibri"/>
              </a:rPr>
              <a:t>raw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data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282E39"/>
                </a:solidFill>
                <a:latin typeface="Calibri"/>
                <a:cs typeface="Calibri"/>
              </a:rPr>
              <a:t>for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analysis.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It,</a:t>
            </a:r>
            <a:r>
              <a:rPr sz="2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in</a:t>
            </a:r>
            <a:r>
              <a:rPr sz="2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turn,</a:t>
            </a:r>
            <a:r>
              <a:rPr sz="2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provides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useful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interpretation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of </a:t>
            </a:r>
            <a:r>
              <a:rPr sz="2800" b="1" spc="-62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experimental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data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and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important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leads</a:t>
            </a:r>
            <a:r>
              <a:rPr sz="2800" b="1" spc="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282E39"/>
                </a:solidFill>
                <a:latin typeface="Calibri"/>
                <a:cs typeface="Calibri"/>
              </a:rPr>
              <a:t>for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282E39"/>
                </a:solidFill>
                <a:latin typeface="Calibri"/>
                <a:cs typeface="Calibri"/>
              </a:rPr>
              <a:t>further</a:t>
            </a:r>
            <a:r>
              <a:rPr sz="2800" b="1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experimental </a:t>
            </a:r>
            <a:r>
              <a:rPr sz="2800" b="1" spc="-10" dirty="0">
                <a:solidFill>
                  <a:srgbClr val="282E39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282E39"/>
                </a:solidFill>
                <a:latin typeface="Calibri"/>
                <a:cs typeface="Calibri"/>
              </a:rPr>
              <a:t>research.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1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90400"/>
              </a:lnSpc>
            </a:pP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Bioinformatics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 predictions</a:t>
            </a:r>
            <a:r>
              <a:rPr sz="28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are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 not</a:t>
            </a:r>
            <a:r>
              <a:rPr sz="2800" b="1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formal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proofs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800" b="1" spc="6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006FC0"/>
                </a:solidFill>
                <a:latin typeface="Calibri"/>
                <a:cs typeface="Calibri"/>
              </a:rPr>
              <a:t>any</a:t>
            </a:r>
            <a:r>
              <a:rPr sz="2800" b="1" spc="59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concepts.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They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do not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replace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traditional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experimental research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methods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 of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6FC0"/>
                </a:solidFill>
                <a:latin typeface="Calibri"/>
                <a:cs typeface="Calibri"/>
              </a:rPr>
              <a:t>actually</a:t>
            </a:r>
            <a:r>
              <a:rPr sz="2800" b="1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6FC0"/>
                </a:solidFill>
                <a:latin typeface="Calibri"/>
                <a:cs typeface="Calibri"/>
              </a:rPr>
              <a:t>testing</a:t>
            </a:r>
            <a:r>
              <a:rPr sz="2800" b="1" spc="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6FC0"/>
                </a:solidFill>
                <a:latin typeface="Calibri"/>
                <a:cs typeface="Calibri"/>
              </a:rPr>
              <a:t>hypotheses.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512295" y="243077"/>
            <a:ext cx="451484" cy="451484"/>
          </a:xfrm>
          <a:custGeom>
            <a:avLst/>
            <a:gdLst/>
            <a:ahLst/>
            <a:cxnLst/>
            <a:rect l="l" t="t" r="r" b="b"/>
            <a:pathLst>
              <a:path w="451484" h="451484">
                <a:moveTo>
                  <a:pt x="225551" y="0"/>
                </a:moveTo>
                <a:lnTo>
                  <a:pt x="180090" y="4581"/>
                </a:lnTo>
                <a:lnTo>
                  <a:pt x="137749" y="17722"/>
                </a:lnTo>
                <a:lnTo>
                  <a:pt x="99435" y="38515"/>
                </a:lnTo>
                <a:lnTo>
                  <a:pt x="66055" y="66055"/>
                </a:lnTo>
                <a:lnTo>
                  <a:pt x="38515" y="99435"/>
                </a:lnTo>
                <a:lnTo>
                  <a:pt x="17722" y="137749"/>
                </a:lnTo>
                <a:lnTo>
                  <a:pt x="4581" y="180090"/>
                </a:lnTo>
                <a:lnTo>
                  <a:pt x="0" y="225551"/>
                </a:lnTo>
                <a:lnTo>
                  <a:pt x="4581" y="271013"/>
                </a:lnTo>
                <a:lnTo>
                  <a:pt x="17722" y="313354"/>
                </a:lnTo>
                <a:lnTo>
                  <a:pt x="38515" y="351668"/>
                </a:lnTo>
                <a:lnTo>
                  <a:pt x="66055" y="385048"/>
                </a:lnTo>
                <a:lnTo>
                  <a:pt x="99435" y="412588"/>
                </a:lnTo>
                <a:lnTo>
                  <a:pt x="137749" y="433381"/>
                </a:lnTo>
                <a:lnTo>
                  <a:pt x="180090" y="446522"/>
                </a:lnTo>
                <a:lnTo>
                  <a:pt x="225551" y="451104"/>
                </a:lnTo>
                <a:lnTo>
                  <a:pt x="271013" y="446522"/>
                </a:lnTo>
                <a:lnTo>
                  <a:pt x="313354" y="433381"/>
                </a:lnTo>
                <a:lnTo>
                  <a:pt x="351668" y="412588"/>
                </a:lnTo>
                <a:lnTo>
                  <a:pt x="385048" y="385048"/>
                </a:lnTo>
                <a:lnTo>
                  <a:pt x="412588" y="351668"/>
                </a:lnTo>
                <a:lnTo>
                  <a:pt x="433381" y="313354"/>
                </a:lnTo>
                <a:lnTo>
                  <a:pt x="446522" y="271013"/>
                </a:lnTo>
                <a:lnTo>
                  <a:pt x="451103" y="225551"/>
                </a:lnTo>
                <a:lnTo>
                  <a:pt x="446522" y="180090"/>
                </a:lnTo>
                <a:lnTo>
                  <a:pt x="433381" y="137749"/>
                </a:lnTo>
                <a:lnTo>
                  <a:pt x="412588" y="99435"/>
                </a:lnTo>
                <a:lnTo>
                  <a:pt x="385048" y="66055"/>
                </a:lnTo>
                <a:lnTo>
                  <a:pt x="351668" y="38515"/>
                </a:lnTo>
                <a:lnTo>
                  <a:pt x="313354" y="17722"/>
                </a:lnTo>
                <a:lnTo>
                  <a:pt x="271013" y="4581"/>
                </a:lnTo>
                <a:lnTo>
                  <a:pt x="225551" y="0"/>
                </a:lnTo>
                <a:close/>
              </a:path>
            </a:pathLst>
          </a:custGeom>
          <a:solidFill>
            <a:srgbClr val="074D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63553" y="3128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536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MT</vt:lpstr>
      <vt:lpstr>Calibri</vt:lpstr>
      <vt:lpstr>Calibri Light</vt:lpstr>
      <vt:lpstr>Times New Roman</vt:lpstr>
      <vt:lpstr>TT Chocolates Bold</vt:lpstr>
      <vt:lpstr>TT Chocolates Ultra-Bold</vt:lpstr>
      <vt:lpstr>Wingdings</vt:lpstr>
      <vt:lpstr>Office Theme</vt:lpstr>
      <vt:lpstr>Bioinformatics</vt:lpstr>
      <vt:lpstr>Concept of Bioinformatics</vt:lpstr>
      <vt:lpstr>Concept of Bioinformatics</vt:lpstr>
      <vt:lpstr>Concept of Bioinformatics</vt:lpstr>
      <vt:lpstr>Concept of Bioinformatics</vt:lpstr>
      <vt:lpstr>Concept of Bioinformatics</vt:lpstr>
      <vt:lpstr>Application of Bioinformatics</vt:lpstr>
      <vt:lpstr>Application of Bioinformatics</vt:lpstr>
      <vt:lpstr>Limitation of Bioinformatics</vt:lpstr>
      <vt:lpstr>Limitation of Bioinformatics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</dc:title>
  <cp:lastModifiedBy>saadmahdi saadmahdi</cp:lastModifiedBy>
  <cp:revision>1</cp:revision>
  <dcterms:created xsi:type="dcterms:W3CDTF">2023-02-11T17:17:32Z</dcterms:created>
  <dcterms:modified xsi:type="dcterms:W3CDTF">2024-03-20T15:11:31Z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2023-02-11T00:00:00Z</vt:filetime>
  </property>
  <property fmtid="{D5CDD505-2E9C-101B-9397-08002B2CF9AE}" pid="3" name="Creator">
    <vt:lpwstr>PDFium</vt:lpwstr>
  </property>
  <property fmtid="{D5CDD505-2E9C-101B-9397-08002B2CF9AE}" pid="4" name="LastSaved">
    <vt:filetime>2023-02-11T00:00:00Z</vt:filetime>
  </property>
</Properties>
</file>